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1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CF9"/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77"/>
    <p:restoredTop sz="96327"/>
  </p:normalViewPr>
  <p:slideViewPr>
    <p:cSldViewPr snapToGrid="0" snapToObjects="1">
      <p:cViewPr varScale="1">
        <p:scale>
          <a:sx n="178" d="100"/>
          <a:sy n="178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Amazon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Turk,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20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recombinant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crossover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Reasoning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financial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1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CrowdFunding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CrowdLabor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CivicEngagement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Collective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Creativity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 Community Building, Open Innovation 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0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unrelated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workplaces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anywhere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anything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Even so,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traditional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Still,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28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LiveOps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[40]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handle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-center.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follow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telephone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1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misunderstand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mistakes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lack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matter.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guys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K., Wu, C., Chang, Y., &amp; Lei, C.</a:t>
            </a:r>
            <a:b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crowdsourceable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multimedia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opinion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[72] (e.g. Ask500People [1], News Futures [46],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Iowa Electronic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[26]).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Wisdom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committees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0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Collection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Volunteer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(KCVC)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KCVC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[13].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adult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(i.e. ―People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.‖).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[60],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Verbosity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[67], 1001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Paraphrases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[12])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volunteerism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(e.g.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[11], Open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 Sense [58]).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Jim Gray, Steve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Fosset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1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Analytic Framework for  Human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</p:spTree>
    <p:extLst>
      <p:ext uri="{BB962C8B-B14F-4D97-AF65-F5344CB8AC3E}">
        <p14:creationId xmlns:p14="http://schemas.microsoft.com/office/powerpoint/2010/main" val="2137973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Motivation: Reputation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Sometimes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will </a:t>
            </a:r>
            <a:r>
              <a:rPr lang="de-DE" sz="3200" dirty="0" err="1"/>
              <a:t>contribute</a:t>
            </a:r>
            <a:r>
              <a:rPr lang="de-DE" sz="3200" dirty="0"/>
              <a:t> in </a:t>
            </a:r>
            <a:r>
              <a:rPr lang="de-DE" sz="3200" dirty="0" err="1"/>
              <a:t>order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build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within</a:t>
            </a:r>
            <a:r>
              <a:rPr lang="de-DE" sz="3200" dirty="0"/>
              <a:t> a </a:t>
            </a:r>
            <a:r>
              <a:rPr lang="de-DE" sz="3200" dirty="0" err="1"/>
              <a:t>community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Example</a:t>
            </a:r>
            <a:r>
              <a:rPr lang="de-DE" sz="3200" dirty="0"/>
              <a:t>: </a:t>
            </a:r>
            <a:r>
              <a:rPr lang="de-DE" sz="3200" dirty="0" err="1"/>
              <a:t>stackoverflow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5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134638-8B39-F24C-81B8-AC488E4F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3" y="0"/>
            <a:ext cx="11016987" cy="64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6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Motivation: </a:t>
            </a:r>
            <a:r>
              <a:rPr lang="de-DE" dirty="0" err="1"/>
              <a:t>Enjoyment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Games </a:t>
            </a:r>
            <a:r>
              <a:rPr lang="de-DE" sz="3200" dirty="0" err="1"/>
              <a:t>with</a:t>
            </a:r>
            <a:r>
              <a:rPr lang="de-DE" sz="3200" dirty="0"/>
              <a:t> a </a:t>
            </a:r>
            <a:r>
              <a:rPr lang="de-DE" sz="3200" dirty="0" err="1"/>
              <a:t>purpose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a </a:t>
            </a:r>
            <a:r>
              <a:rPr lang="de-DE" sz="3200" dirty="0" err="1"/>
              <a:t>strategy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try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make</a:t>
            </a:r>
            <a:r>
              <a:rPr lang="de-DE" sz="3200" dirty="0"/>
              <a:t> a </a:t>
            </a:r>
            <a:r>
              <a:rPr lang="de-DE" sz="3200" dirty="0" err="1"/>
              <a:t>task</a:t>
            </a:r>
            <a:r>
              <a:rPr lang="de-DE" sz="3200" dirty="0"/>
              <a:t> </a:t>
            </a:r>
            <a:r>
              <a:rPr lang="de-DE" sz="3200" dirty="0" err="1"/>
              <a:t>fun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the</a:t>
            </a:r>
            <a:r>
              <a:rPr lang="de-DE" sz="3200" dirty="0"/>
              <a:t> ESP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players</a:t>
            </a:r>
            <a:r>
              <a:rPr lang="de-DE" sz="3200" dirty="0"/>
              <a:t> </a:t>
            </a:r>
            <a:r>
              <a:rPr lang="de-DE" sz="3200" dirty="0" err="1"/>
              <a:t>look</a:t>
            </a:r>
            <a:r>
              <a:rPr lang="de-DE" sz="3200" dirty="0"/>
              <a:t> at an </a:t>
            </a:r>
            <a:r>
              <a:rPr lang="de-DE" sz="3200" dirty="0" err="1"/>
              <a:t>image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try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guess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thinking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doing</a:t>
            </a:r>
            <a:r>
              <a:rPr lang="de-DE" sz="3200" dirty="0"/>
              <a:t> so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label</a:t>
            </a:r>
            <a:r>
              <a:rPr lang="de-DE" sz="3200" dirty="0"/>
              <a:t> </a:t>
            </a:r>
            <a:r>
              <a:rPr lang="de-DE" sz="3200" dirty="0" err="1"/>
              <a:t>images</a:t>
            </a:r>
            <a:r>
              <a:rPr lang="de-DE" sz="3200" dirty="0"/>
              <a:t> on </a:t>
            </a:r>
            <a:r>
              <a:rPr lang="de-DE" sz="3200" dirty="0" err="1"/>
              <a:t>the</a:t>
            </a:r>
            <a:r>
              <a:rPr lang="de-DE" sz="3200" dirty="0"/>
              <a:t> web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8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E9B204-D60D-544F-9D01-59E8FAF6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4" y="0"/>
            <a:ext cx="8646931" cy="65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C5D908D-A4AB-6042-BC66-40A6D1E8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04" y="0"/>
            <a:ext cx="9602192" cy="64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5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2E9016-3C70-4A43-B370-2811607D0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80" y="0"/>
            <a:ext cx="8708639" cy="6324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328" y="3860799"/>
            <a:ext cx="3426152" cy="1976783"/>
          </a:xfrm>
        </p:spPr>
        <p:txBody>
          <a:bodyPr>
            <a:normAutofit/>
          </a:bodyPr>
          <a:lstStyle/>
          <a:p>
            <a:r>
              <a:rPr lang="de-DE" sz="3200" b="1" dirty="0"/>
              <a:t>Luis Von Ahn </a:t>
            </a:r>
          </a:p>
          <a:p>
            <a:r>
              <a:rPr lang="de-DE" sz="3200" b="1" dirty="0"/>
              <a:t>==</a:t>
            </a:r>
          </a:p>
          <a:p>
            <a:r>
              <a:rPr lang="de-DE" sz="3200" b="1" dirty="0"/>
              <a:t>Tom Sawyer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39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Motivation: </a:t>
            </a:r>
            <a:r>
              <a:rPr lang="de-DE" dirty="0" err="1"/>
              <a:t>Implicit</a:t>
            </a:r>
            <a:r>
              <a:rPr lang="de-DE" dirty="0"/>
              <a:t>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sometimes</a:t>
            </a:r>
            <a:r>
              <a:rPr lang="de-DE" sz="3200" dirty="0"/>
              <a:t> </a:t>
            </a:r>
            <a:r>
              <a:rPr lang="de-DE" sz="3200" dirty="0" err="1"/>
              <a:t>possible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make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do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alongside</a:t>
            </a:r>
            <a:r>
              <a:rPr lang="de-DE" sz="3200" dirty="0"/>
              <a:t> </a:t>
            </a:r>
            <a:r>
              <a:rPr lang="de-DE" sz="3200" dirty="0" err="1"/>
              <a:t>some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task</a:t>
            </a:r>
            <a:endParaRPr lang="de-DE" sz="3200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EF3590-A662-8A46-966F-8A33162C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447925"/>
            <a:ext cx="49784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8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649841-2A44-5140-AABA-F2A776C9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34" y="-294582"/>
            <a:ext cx="10067132" cy="71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A11F5F3-AE4D-DA4F-A5D3-0CBE730A4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36" y="-360654"/>
            <a:ext cx="10160128" cy="72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E66C66-D872-B149-A284-3134C461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71" y="-306606"/>
            <a:ext cx="10084057" cy="7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6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4D4ACF-ECAB-654F-A276-D48CA0E5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882900"/>
            <a:ext cx="71247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Altruism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Reputation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Enjoyment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Implicit</a:t>
            </a:r>
            <a:r>
              <a:rPr lang="de-DE" sz="3200" dirty="0"/>
              <a:t>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/>
              <a:t>Can </a:t>
            </a:r>
            <a:r>
              <a:rPr lang="de-DE" sz="3200" b="1" dirty="0" err="1"/>
              <a:t>you</a:t>
            </a:r>
            <a:r>
              <a:rPr lang="de-DE" sz="3200" b="1" dirty="0"/>
              <a:t> </a:t>
            </a:r>
            <a:r>
              <a:rPr lang="de-DE" sz="3200" b="1" dirty="0" err="1"/>
              <a:t>think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others</a:t>
            </a:r>
            <a:r>
              <a:rPr lang="de-DE" sz="3200" b="1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1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Quality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3200" dirty="0"/>
              <a:t>Even </a:t>
            </a: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motivated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participate</a:t>
            </a:r>
            <a:r>
              <a:rPr lang="de-DE" sz="3200" dirty="0"/>
              <a:t>, </a:t>
            </a:r>
            <a:r>
              <a:rPr lang="de-DE" sz="3200" dirty="0" err="1"/>
              <a:t>how</a:t>
            </a:r>
            <a:r>
              <a:rPr lang="de-DE" sz="3200" dirty="0"/>
              <a:t> do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doing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conscientiously</a:t>
            </a:r>
            <a:r>
              <a:rPr lang="de-DE" sz="3200" dirty="0"/>
              <a:t>? </a:t>
            </a:r>
          </a:p>
          <a:p>
            <a:pPr algn="ctr"/>
            <a:r>
              <a:rPr lang="de-DE" sz="3200" dirty="0"/>
              <a:t>Can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trust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r>
              <a:rPr lang="de-DE" sz="3200" dirty="0"/>
              <a:t> not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cheat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sabotage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system</a:t>
            </a:r>
            <a:r>
              <a:rPr lang="de-DE" sz="3200" dirty="0"/>
              <a:t>?  </a:t>
            </a:r>
          </a:p>
          <a:p>
            <a:pPr algn="ctr"/>
            <a:r>
              <a:rPr lang="de-DE" sz="3200" dirty="0"/>
              <a:t>Even </a:t>
            </a: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acting</a:t>
            </a:r>
            <a:r>
              <a:rPr lang="de-DE" sz="3200" dirty="0"/>
              <a:t> in </a:t>
            </a:r>
            <a:r>
              <a:rPr lang="de-DE" sz="3200" dirty="0" err="1"/>
              <a:t>good</a:t>
            </a:r>
            <a:r>
              <a:rPr lang="de-DE" sz="3200" dirty="0"/>
              <a:t> </a:t>
            </a:r>
            <a:r>
              <a:rPr lang="de-DE" sz="3200" dirty="0" err="1"/>
              <a:t>faith</a:t>
            </a:r>
            <a:r>
              <a:rPr lang="de-DE" sz="3200" dirty="0"/>
              <a:t>, </a:t>
            </a:r>
            <a:r>
              <a:rPr lang="de-DE" sz="3200" dirty="0" err="1"/>
              <a:t>how</a:t>
            </a:r>
            <a:r>
              <a:rPr lang="de-DE" sz="3200" dirty="0"/>
              <a:t> do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they’re</a:t>
            </a:r>
            <a:r>
              <a:rPr lang="de-DE" sz="3200" dirty="0"/>
              <a:t> </a:t>
            </a:r>
            <a:r>
              <a:rPr lang="de-DE" sz="3200" dirty="0" err="1"/>
              <a:t>doing</a:t>
            </a:r>
            <a:r>
              <a:rPr lang="de-DE" sz="3200" dirty="0"/>
              <a:t> </a:t>
            </a:r>
            <a:r>
              <a:rPr lang="de-DE" sz="3200" dirty="0" err="1"/>
              <a:t>things</a:t>
            </a:r>
            <a:r>
              <a:rPr lang="de-DE" sz="3200" dirty="0"/>
              <a:t> </a:t>
            </a:r>
            <a:r>
              <a:rPr lang="de-DE" sz="3200" dirty="0" err="1"/>
              <a:t>right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5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Quality Control: Reputation 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Mechanical</a:t>
            </a:r>
            <a:r>
              <a:rPr lang="de-DE" sz="3200" dirty="0"/>
              <a:t> Turk </a:t>
            </a:r>
            <a:r>
              <a:rPr lang="de-DE" sz="3200" dirty="0" err="1"/>
              <a:t>uses</a:t>
            </a:r>
            <a:r>
              <a:rPr lang="de-DE" sz="3200" dirty="0"/>
              <a:t> a </a:t>
            </a:r>
            <a:r>
              <a:rPr lang="de-DE" sz="3200" dirty="0" err="1"/>
              <a:t>reputation</a:t>
            </a:r>
            <a:r>
              <a:rPr lang="de-DE" sz="3200" dirty="0"/>
              <a:t> </a:t>
            </a:r>
            <a:r>
              <a:rPr lang="de-DE" sz="3200" dirty="0" err="1"/>
              <a:t>system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a </a:t>
            </a:r>
            <a:r>
              <a:rPr lang="de-DE" sz="3200" dirty="0" err="1"/>
              <a:t>Turker</a:t>
            </a:r>
            <a:r>
              <a:rPr lang="de-DE" sz="3200" dirty="0"/>
              <a:t> </a:t>
            </a:r>
            <a:r>
              <a:rPr lang="de-DE" sz="3200" dirty="0" err="1"/>
              <a:t>submits</a:t>
            </a:r>
            <a:r>
              <a:rPr lang="de-DE" sz="3200" dirty="0"/>
              <a:t> </a:t>
            </a:r>
            <a:r>
              <a:rPr lang="de-DE" sz="3200" dirty="0" err="1"/>
              <a:t>poor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, </a:t>
            </a:r>
            <a:r>
              <a:rPr lang="de-DE" sz="3200" dirty="0" err="1"/>
              <a:t>Requesters</a:t>
            </a:r>
            <a:r>
              <a:rPr lang="de-DE" sz="3200" dirty="0"/>
              <a:t> </a:t>
            </a:r>
            <a:r>
              <a:rPr lang="de-DE" sz="3200" dirty="0" err="1"/>
              <a:t>reject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The </a:t>
            </a:r>
            <a:r>
              <a:rPr lang="de-DE" sz="3200" dirty="0" err="1"/>
              <a:t>Turker’s</a:t>
            </a:r>
            <a:r>
              <a:rPr lang="de-DE" sz="3200" dirty="0"/>
              <a:t> </a:t>
            </a:r>
            <a:r>
              <a:rPr lang="de-DE" sz="3200" dirty="0" err="1"/>
              <a:t>approval</a:t>
            </a:r>
            <a:r>
              <a:rPr lang="de-DE" sz="3200" dirty="0"/>
              <a:t> rate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displayed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all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Requesters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48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Agreement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Redundancy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The ESP </a:t>
            </a:r>
            <a:r>
              <a:rPr lang="de-DE" sz="3200" dirty="0" err="1"/>
              <a:t>game</a:t>
            </a:r>
            <a:r>
              <a:rPr lang="de-DE" sz="3200" dirty="0"/>
              <a:t> </a:t>
            </a:r>
            <a:r>
              <a:rPr lang="de-DE" sz="3200" dirty="0" err="1"/>
              <a:t>uses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labels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players</a:t>
            </a:r>
            <a:r>
              <a:rPr lang="de-DE" sz="3200" dirty="0"/>
              <a:t> </a:t>
            </a:r>
            <a:r>
              <a:rPr lang="de-DE" sz="3200" dirty="0" err="1"/>
              <a:t>independently</a:t>
            </a:r>
            <a:r>
              <a:rPr lang="de-DE" sz="3200" dirty="0"/>
              <a:t> </a:t>
            </a:r>
            <a:r>
              <a:rPr lang="de-DE" sz="3200" dirty="0" err="1"/>
              <a:t>agree</a:t>
            </a:r>
            <a:r>
              <a:rPr lang="de-DE" sz="3200" dirty="0"/>
              <a:t>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Similar</a:t>
            </a:r>
            <a:r>
              <a:rPr lang="de-DE" sz="3200" dirty="0"/>
              <a:t> </a:t>
            </a:r>
            <a:r>
              <a:rPr lang="de-DE" sz="3200" dirty="0" err="1"/>
              <a:t>technique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often</a:t>
            </a:r>
            <a:r>
              <a:rPr lang="de-DE" sz="3200" dirty="0"/>
              <a:t> </a:t>
            </a:r>
            <a:r>
              <a:rPr lang="de-DE" sz="3200" dirty="0" err="1"/>
              <a:t>used</a:t>
            </a:r>
            <a:r>
              <a:rPr lang="de-DE" sz="3200" dirty="0"/>
              <a:t> in </a:t>
            </a:r>
            <a:r>
              <a:rPr lang="de-DE" sz="3200" dirty="0" err="1"/>
              <a:t>MTurk</a:t>
            </a:r>
            <a:r>
              <a:rPr lang="de-DE" sz="3200" dirty="0"/>
              <a:t>,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item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done</a:t>
            </a:r>
            <a:r>
              <a:rPr lang="de-DE" sz="3200" dirty="0"/>
              <a:t> </a:t>
            </a:r>
            <a:r>
              <a:rPr lang="de-DE" sz="3200" dirty="0" err="1"/>
              <a:t>independently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Redundancy</a:t>
            </a:r>
            <a:r>
              <a:rPr lang="de-DE" sz="3200" dirty="0"/>
              <a:t> </a:t>
            </a:r>
            <a:r>
              <a:rPr lang="de-DE" sz="3200" dirty="0" err="1"/>
              <a:t>allows</a:t>
            </a:r>
            <a:r>
              <a:rPr lang="de-DE" sz="3200" dirty="0"/>
              <a:t> a </a:t>
            </a:r>
            <a:r>
              <a:rPr lang="de-DE" sz="3200" dirty="0" err="1"/>
              <a:t>voting</a:t>
            </a:r>
            <a:r>
              <a:rPr lang="de-DE" sz="3200" dirty="0"/>
              <a:t> on </a:t>
            </a:r>
            <a:r>
              <a:rPr lang="de-DE" sz="3200" dirty="0" err="1"/>
              <a:t>ambiuous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/ </a:t>
            </a:r>
            <a:r>
              <a:rPr lang="de-DE" sz="3200" dirty="0" err="1"/>
              <a:t>opinions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also </a:t>
            </a:r>
            <a:r>
              <a:rPr lang="de-DE" sz="3200" dirty="0" err="1"/>
              <a:t>helpful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identifying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consistently</a:t>
            </a:r>
            <a:r>
              <a:rPr lang="de-DE" sz="3200" dirty="0"/>
              <a:t> divergent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50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Gold Standard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MTurk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commonly</a:t>
            </a:r>
            <a:r>
              <a:rPr lang="de-DE" sz="3200" dirty="0"/>
              <a:t> mix in </a:t>
            </a:r>
            <a:r>
              <a:rPr lang="de-DE" sz="3200" dirty="0" err="1"/>
              <a:t>questions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a </a:t>
            </a:r>
            <a:r>
              <a:rPr lang="de-DE" sz="3200" dirty="0" err="1"/>
              <a:t>known</a:t>
            </a:r>
            <a:r>
              <a:rPr lang="de-DE" sz="3200" dirty="0"/>
              <a:t> </a:t>
            </a:r>
            <a:r>
              <a:rPr lang="de-DE" sz="3200" dirty="0" err="1"/>
              <a:t>answer</a:t>
            </a:r>
            <a:r>
              <a:rPr lang="de-DE" sz="3200" dirty="0"/>
              <a:t> </a:t>
            </a:r>
            <a:r>
              <a:rPr lang="de-DE" sz="3200" dirty="0" err="1"/>
              <a:t>alongside</a:t>
            </a:r>
            <a:r>
              <a:rPr lang="de-DE" sz="3200" dirty="0"/>
              <a:t>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r>
              <a:rPr lang="de-DE" sz="32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This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similar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agreement</a:t>
            </a:r>
            <a:r>
              <a:rPr lang="de-DE" sz="3200" dirty="0"/>
              <a:t>, but </a:t>
            </a:r>
            <a:r>
              <a:rPr lang="de-DE" sz="3200" dirty="0" err="1"/>
              <a:t>now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check </a:t>
            </a:r>
            <a:r>
              <a:rPr lang="de-DE" sz="3200" dirty="0" err="1"/>
              <a:t>agreement</a:t>
            </a:r>
            <a:r>
              <a:rPr lang="de-DE" sz="3200" dirty="0"/>
              <a:t> </a:t>
            </a:r>
            <a:r>
              <a:rPr lang="de-DE" sz="3200" dirty="0" err="1"/>
              <a:t>against</a:t>
            </a:r>
            <a:r>
              <a:rPr lang="de-DE" sz="3200" dirty="0"/>
              <a:t> </a:t>
            </a:r>
            <a:r>
              <a:rPr lang="de-DE" sz="3200" dirty="0" err="1"/>
              <a:t>experts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trusted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multiple </a:t>
            </a:r>
            <a:r>
              <a:rPr lang="de-DE" sz="3200" dirty="0" err="1"/>
              <a:t>choice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r>
              <a:rPr lang="de-DE" sz="3200" dirty="0"/>
              <a:t>, </a:t>
            </a:r>
            <a:r>
              <a:rPr lang="de-DE" sz="3200" dirty="0" err="1"/>
              <a:t>gold</a:t>
            </a:r>
            <a:r>
              <a:rPr lang="de-DE" sz="3200" dirty="0"/>
              <a:t> </a:t>
            </a:r>
            <a:r>
              <a:rPr lang="de-DE" sz="3200" dirty="0" err="1"/>
              <a:t>standard</a:t>
            </a:r>
            <a:r>
              <a:rPr lang="de-DE" sz="3200" dirty="0"/>
              <a:t> </a:t>
            </a:r>
            <a:r>
              <a:rPr lang="de-DE" sz="3200" dirty="0" err="1"/>
              <a:t>allows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grading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0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Second-pass </a:t>
            </a:r>
            <a:r>
              <a:rPr lang="de-DE" dirty="0" err="1"/>
              <a:t>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second</a:t>
            </a:r>
            <a:r>
              <a:rPr lang="de-DE" sz="3200" dirty="0"/>
              <a:t>-pass </a:t>
            </a:r>
            <a:r>
              <a:rPr lang="de-DE" sz="3200" dirty="0" err="1"/>
              <a:t>grading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gold</a:t>
            </a:r>
            <a:r>
              <a:rPr lang="de-DE" sz="3200" dirty="0"/>
              <a:t> </a:t>
            </a:r>
            <a:r>
              <a:rPr lang="de-DE" sz="3200" dirty="0" err="1"/>
              <a:t>standard</a:t>
            </a:r>
            <a:r>
              <a:rPr lang="de-DE" sz="3200" dirty="0"/>
              <a:t> </a:t>
            </a:r>
            <a:r>
              <a:rPr lang="de-DE" sz="3200" dirty="0" err="1"/>
              <a:t>don’t</a:t>
            </a:r>
            <a:r>
              <a:rPr lang="de-DE" sz="3200" dirty="0"/>
              <a:t> </a:t>
            </a:r>
            <a:r>
              <a:rPr lang="de-DE" sz="3200" dirty="0" err="1"/>
              <a:t>allow</a:t>
            </a:r>
            <a:r>
              <a:rPr lang="de-DE" sz="3200" dirty="0"/>
              <a:t> </a:t>
            </a: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grading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Often</a:t>
            </a:r>
            <a:r>
              <a:rPr lang="de-DE" sz="3200" dirty="0"/>
              <a:t> </a:t>
            </a:r>
            <a:r>
              <a:rPr lang="de-DE" sz="3200" dirty="0" err="1"/>
              <a:t>times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second</a:t>
            </a:r>
            <a:r>
              <a:rPr lang="de-DE" sz="3200" dirty="0"/>
              <a:t>-pass HIT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automatically</a:t>
            </a:r>
            <a:r>
              <a:rPr lang="de-DE" sz="3200" dirty="0"/>
              <a:t> </a:t>
            </a:r>
            <a:r>
              <a:rPr lang="de-DE" sz="3200" dirty="0" err="1"/>
              <a:t>gradable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This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whole</a:t>
            </a:r>
            <a:r>
              <a:rPr lang="de-DE" sz="3200" dirty="0"/>
              <a:t> </a:t>
            </a:r>
            <a:r>
              <a:rPr lang="de-DE" sz="3200" dirty="0" err="1"/>
              <a:t>pipeline</a:t>
            </a:r>
            <a:r>
              <a:rPr lang="de-DE" sz="3200" dirty="0"/>
              <a:t> </a:t>
            </a:r>
            <a:r>
              <a:rPr lang="de-DE" sz="3200" dirty="0" err="1"/>
              <a:t>fully</a:t>
            </a:r>
            <a:r>
              <a:rPr lang="de-DE" sz="3200" dirty="0"/>
              <a:t> </a:t>
            </a:r>
            <a:r>
              <a:rPr lang="de-DE" sz="3200" dirty="0" err="1"/>
              <a:t>automated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ensures</a:t>
            </a:r>
            <a:r>
              <a:rPr lang="de-DE" sz="3200" dirty="0"/>
              <a:t> high </a:t>
            </a:r>
            <a:r>
              <a:rPr lang="de-DE" sz="3200" dirty="0" err="1"/>
              <a:t>quailty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19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6AAAA87-2330-6F4C-87EE-370EEC037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38" y="25400"/>
            <a:ext cx="10279923" cy="642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3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Defensive </a:t>
            </a:r>
            <a:r>
              <a:rPr lang="de-DE" dirty="0" err="1"/>
              <a:t>task</a:t>
            </a:r>
            <a:r>
              <a:rPr lang="de-DE" dirty="0"/>
              <a:t>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Try </a:t>
            </a:r>
            <a:r>
              <a:rPr lang="de-DE" sz="3200" dirty="0" err="1"/>
              <a:t>to</a:t>
            </a:r>
            <a:r>
              <a:rPr lang="de-DE" sz="3200" dirty="0"/>
              <a:t> design </a:t>
            </a:r>
            <a:r>
              <a:rPr lang="de-DE" sz="3200" dirty="0" err="1"/>
              <a:t>tasks</a:t>
            </a:r>
            <a:r>
              <a:rPr lang="de-DE" sz="3200" dirty="0"/>
              <a:t> so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nearly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hard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cheat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complete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my</a:t>
            </a:r>
            <a:r>
              <a:rPr lang="de-DE" sz="3200" dirty="0"/>
              <a:t> </a:t>
            </a:r>
            <a:r>
              <a:rPr lang="de-DE" sz="3200" dirty="0" err="1"/>
              <a:t>translation</a:t>
            </a:r>
            <a:r>
              <a:rPr lang="de-DE" sz="3200" dirty="0"/>
              <a:t> HITs,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frequently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paste</a:t>
            </a:r>
            <a:r>
              <a:rPr lang="de-DE" sz="3200" dirty="0"/>
              <a:t> </a:t>
            </a:r>
            <a:r>
              <a:rPr lang="de-DE" sz="3200" dirty="0" err="1"/>
              <a:t>text</a:t>
            </a:r>
            <a:r>
              <a:rPr lang="de-DE" sz="3200" dirty="0"/>
              <a:t> </a:t>
            </a:r>
            <a:r>
              <a:rPr lang="de-DE" sz="3200" dirty="0" err="1"/>
              <a:t>into</a:t>
            </a:r>
            <a:r>
              <a:rPr lang="de-DE" sz="3200" dirty="0"/>
              <a:t> Google </a:t>
            </a:r>
            <a:r>
              <a:rPr lang="de-DE" sz="3200" dirty="0" err="1"/>
              <a:t>Translate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 </a:t>
            </a:r>
            <a:r>
              <a:rPr lang="de-DE" sz="3200" dirty="0" err="1"/>
              <a:t>converted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text</a:t>
            </a:r>
            <a:r>
              <a:rPr lang="de-DE" sz="3200" dirty="0"/>
              <a:t> </a:t>
            </a:r>
            <a:r>
              <a:rPr lang="de-DE" sz="3200" dirty="0" err="1"/>
              <a:t>into</a:t>
            </a:r>
            <a:r>
              <a:rPr lang="de-DE" sz="3200" dirty="0"/>
              <a:t> </a:t>
            </a:r>
            <a:r>
              <a:rPr lang="de-DE" sz="3200" dirty="0" err="1"/>
              <a:t>images</a:t>
            </a:r>
            <a:r>
              <a:rPr lang="de-DE" sz="3200" dirty="0"/>
              <a:t>, </a:t>
            </a:r>
            <a:r>
              <a:rPr lang="de-DE" sz="3200" dirty="0" err="1"/>
              <a:t>then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had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transcribe</a:t>
            </a:r>
            <a:r>
              <a:rPr lang="de-DE" sz="3200" dirty="0"/>
              <a:t> it.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5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Statistical </a:t>
            </a:r>
            <a:r>
              <a:rPr lang="de-DE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Sometimes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possible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prior</a:t>
            </a:r>
            <a:r>
              <a:rPr lang="de-DE" sz="3200" dirty="0"/>
              <a:t> </a:t>
            </a:r>
            <a:r>
              <a:rPr lang="de-DE" sz="3200" dirty="0" err="1"/>
              <a:t>knowledge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range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expected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</a:t>
            </a: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Use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statistical</a:t>
            </a:r>
            <a:r>
              <a:rPr lang="de-DE" sz="3200" dirty="0"/>
              <a:t> </a:t>
            </a:r>
            <a:r>
              <a:rPr lang="de-DE" sz="3200" dirty="0" err="1"/>
              <a:t>knowledge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throw</a:t>
            </a:r>
            <a:r>
              <a:rPr lang="de-DE" sz="3200" dirty="0"/>
              <a:t> out </a:t>
            </a:r>
            <a:r>
              <a:rPr lang="de-DE" sz="3200" dirty="0" err="1"/>
              <a:t>outliers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6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QC: </a:t>
            </a:r>
            <a:r>
              <a:rPr lang="de-DE" dirty="0" err="1"/>
              <a:t>Economic</a:t>
            </a:r>
            <a:r>
              <a:rPr lang="de-DE" dirty="0"/>
              <a:t> </a:t>
            </a:r>
            <a:r>
              <a:rPr lang="de-DE" dirty="0" err="1"/>
              <a:t>incentives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money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motivator</a:t>
            </a:r>
            <a:r>
              <a:rPr lang="de-DE" sz="3200" dirty="0"/>
              <a:t>,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may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possible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different </a:t>
            </a:r>
            <a:r>
              <a:rPr lang="de-DE" sz="3200" dirty="0" err="1"/>
              <a:t>incentive</a:t>
            </a:r>
            <a:r>
              <a:rPr lang="de-DE" sz="3200" dirty="0"/>
              <a:t> </a:t>
            </a:r>
            <a:r>
              <a:rPr lang="de-DE" sz="3200" dirty="0" err="1"/>
              <a:t>structures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illicit</a:t>
            </a:r>
            <a:r>
              <a:rPr lang="de-DE" sz="3200" dirty="0"/>
              <a:t> </a:t>
            </a:r>
            <a:r>
              <a:rPr lang="de-DE" sz="3200" dirty="0" err="1"/>
              <a:t>better</a:t>
            </a:r>
            <a:r>
              <a:rPr lang="de-DE" sz="3200" dirty="0"/>
              <a:t> </a:t>
            </a:r>
            <a:r>
              <a:rPr lang="de-DE" sz="3200" dirty="0" err="1"/>
              <a:t>results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reach</a:t>
            </a:r>
            <a:r>
              <a:rPr lang="de-DE" sz="3200" dirty="0"/>
              <a:t> a </a:t>
            </a:r>
            <a:r>
              <a:rPr lang="de-DE" sz="3200" dirty="0" err="1"/>
              <a:t>certain</a:t>
            </a:r>
            <a:r>
              <a:rPr lang="de-DE" sz="3200" dirty="0"/>
              <a:t> </a:t>
            </a:r>
            <a:r>
              <a:rPr lang="de-DE" sz="3200" dirty="0" err="1"/>
              <a:t>level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mastery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output</a:t>
            </a:r>
            <a:r>
              <a:rPr lang="de-DE" sz="3200" dirty="0"/>
              <a:t> </a:t>
            </a:r>
            <a:r>
              <a:rPr lang="de-DE" sz="3200" dirty="0" err="1"/>
              <a:t>passes</a:t>
            </a:r>
            <a:r>
              <a:rPr lang="de-DE" sz="3200" dirty="0"/>
              <a:t> </a:t>
            </a:r>
            <a:r>
              <a:rPr lang="de-DE" sz="3200" dirty="0" err="1"/>
              <a:t>second</a:t>
            </a:r>
            <a:r>
              <a:rPr lang="de-DE" sz="3200" dirty="0"/>
              <a:t> pass </a:t>
            </a:r>
            <a:r>
              <a:rPr lang="de-DE" sz="3200" dirty="0" err="1"/>
              <a:t>reviews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CastingWords</a:t>
            </a:r>
            <a:r>
              <a:rPr lang="de-DE" sz="3200" dirty="0"/>
              <a:t> </a:t>
            </a:r>
            <a:r>
              <a:rPr lang="de-DE" sz="3200" dirty="0" err="1"/>
              <a:t>uses</a:t>
            </a:r>
            <a:r>
              <a:rPr lang="de-DE" sz="3200" dirty="0"/>
              <a:t> </a:t>
            </a:r>
            <a:r>
              <a:rPr lang="de-DE" sz="3200" dirty="0" err="1"/>
              <a:t>bonuses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do </a:t>
            </a:r>
            <a:r>
              <a:rPr lang="de-DE" sz="3200" dirty="0" err="1"/>
              <a:t>this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0BA795-B72E-A24F-94C4-940BD0FE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5013" y="-4067549"/>
            <a:ext cx="19594545" cy="117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2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4889246-DBC0-3A4D-9EB2-07E8910A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22" y="0"/>
            <a:ext cx="8963356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Quality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Reputation check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Agreement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redundancy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Gold </a:t>
            </a:r>
            <a:r>
              <a:rPr lang="de-DE" sz="3200" dirty="0" err="1"/>
              <a:t>standard</a:t>
            </a:r>
            <a:r>
              <a:rPr lang="de-DE" sz="3200" dirty="0"/>
              <a:t> + </a:t>
            </a: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reviewing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Multi-level </a:t>
            </a:r>
            <a:r>
              <a:rPr lang="de-DE" sz="3200" dirty="0" err="1"/>
              <a:t>review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Defensive </a:t>
            </a:r>
            <a:r>
              <a:rPr lang="de-DE" sz="3200" dirty="0" err="1"/>
              <a:t>task</a:t>
            </a:r>
            <a:r>
              <a:rPr lang="de-DE" sz="3200" dirty="0"/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Statistical </a:t>
            </a:r>
            <a:r>
              <a:rPr lang="de-DE" sz="3200" dirty="0" err="1"/>
              <a:t>filtering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Economic</a:t>
            </a:r>
            <a:r>
              <a:rPr lang="de-DE" sz="3200" dirty="0"/>
              <a:t> </a:t>
            </a:r>
            <a:r>
              <a:rPr lang="de-DE" sz="3200" dirty="0" err="1"/>
              <a:t>incentives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Others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0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Part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process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human </a:t>
            </a:r>
            <a:r>
              <a:rPr lang="de-DE" sz="3200" dirty="0" err="1"/>
              <a:t>computation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combine</a:t>
            </a:r>
            <a:r>
              <a:rPr lang="de-DE" sz="3200" dirty="0"/>
              <a:t> all </a:t>
            </a:r>
            <a:r>
              <a:rPr lang="de-DE" sz="3200" dirty="0" err="1"/>
              <a:t>contributions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solve</a:t>
            </a:r>
            <a:r>
              <a:rPr lang="de-DE" sz="3200" dirty="0"/>
              <a:t> a global </a:t>
            </a:r>
            <a:r>
              <a:rPr lang="de-DE" sz="3200" dirty="0" err="1"/>
              <a:t>problem</a:t>
            </a:r>
            <a:r>
              <a:rPr lang="de-DE" sz="3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The </a:t>
            </a:r>
            <a:r>
              <a:rPr lang="de-DE" sz="3200" dirty="0" err="1"/>
              <a:t>class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problem</a:t>
            </a:r>
            <a:r>
              <a:rPr lang="de-DE" sz="3200" dirty="0"/>
              <a:t> </a:t>
            </a:r>
            <a:r>
              <a:rPr lang="de-DE" sz="3200" dirty="0" err="1"/>
              <a:t>may</a:t>
            </a:r>
            <a:r>
              <a:rPr lang="de-DE" sz="3200" dirty="0"/>
              <a:t> </a:t>
            </a:r>
            <a:r>
              <a:rPr lang="de-DE" sz="3200" dirty="0" err="1"/>
              <a:t>determine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strategy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best.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23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Aggregation: Statistical Data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Wisdom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Crowds</a:t>
            </a:r>
            <a:r>
              <a:rPr lang="de-DE" sz="3200" dirty="0"/>
              <a:t>, </a:t>
            </a:r>
            <a:r>
              <a:rPr lang="de-DE" sz="3200" dirty="0" err="1"/>
              <a:t>Surowiecki</a:t>
            </a:r>
            <a:r>
              <a:rPr lang="de-DE" sz="3200" dirty="0"/>
              <a:t> </a:t>
            </a:r>
            <a:r>
              <a:rPr lang="de-DE" sz="3200" dirty="0" err="1"/>
              <a:t>argues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aggregating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a </a:t>
            </a:r>
            <a:r>
              <a:rPr lang="de-DE" sz="3200" dirty="0" err="1"/>
              <a:t>decentralized</a:t>
            </a:r>
            <a:r>
              <a:rPr lang="de-DE" sz="3200" dirty="0"/>
              <a:t>, </a:t>
            </a:r>
            <a:r>
              <a:rPr lang="de-DE" sz="3200" dirty="0" err="1"/>
              <a:t>disorganized</a:t>
            </a:r>
            <a:r>
              <a:rPr lang="de-DE" sz="3200" dirty="0"/>
              <a:t> </a:t>
            </a:r>
            <a:r>
              <a:rPr lang="de-DE" sz="3200" dirty="0" err="1"/>
              <a:t>group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, all </a:t>
            </a:r>
            <a:r>
              <a:rPr lang="de-DE" sz="3200" dirty="0" err="1"/>
              <a:t>thinking</a:t>
            </a:r>
            <a:r>
              <a:rPr lang="de-DE" sz="3200" dirty="0"/>
              <a:t> </a:t>
            </a:r>
            <a:r>
              <a:rPr lang="de-DE" sz="3200" dirty="0" err="1"/>
              <a:t>independently</a:t>
            </a:r>
            <a:r>
              <a:rPr lang="de-DE" sz="3200" dirty="0"/>
              <a:t> </a:t>
            </a:r>
            <a:r>
              <a:rPr lang="de-DE" sz="3200" dirty="0" err="1"/>
              <a:t>yields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accurate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individuals</a:t>
            </a:r>
            <a:r>
              <a:rPr lang="de-DE" sz="3200" dirty="0"/>
              <a:t>. 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Individual </a:t>
            </a:r>
            <a:r>
              <a:rPr lang="de-DE" sz="3200" dirty="0" err="1"/>
              <a:t>errors</a:t>
            </a:r>
            <a:r>
              <a:rPr lang="de-DE" sz="3200" dirty="0"/>
              <a:t> </a:t>
            </a:r>
            <a:r>
              <a:rPr lang="de-DE" sz="3200" dirty="0" err="1"/>
              <a:t>need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uniformly</a:t>
            </a:r>
            <a:r>
              <a:rPr lang="de-DE" sz="3200" dirty="0"/>
              <a:t> </a:t>
            </a:r>
            <a:r>
              <a:rPr lang="de-DE" sz="3200" dirty="0" err="1"/>
              <a:t>distributed</a:t>
            </a:r>
            <a:r>
              <a:rPr lang="de-DE" sz="3200" dirty="0"/>
              <a:t>, so individual </a:t>
            </a:r>
            <a:r>
              <a:rPr lang="de-DE" sz="3200" dirty="0" err="1"/>
              <a:t>judgments</a:t>
            </a:r>
            <a:r>
              <a:rPr lang="de-DE" sz="3200" dirty="0"/>
              <a:t> must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made</a:t>
            </a:r>
            <a:r>
              <a:rPr lang="de-DE" sz="3200" dirty="0"/>
              <a:t> </a:t>
            </a:r>
            <a:r>
              <a:rPr lang="de-DE" sz="3200" dirty="0" err="1"/>
              <a:t>independently</a:t>
            </a:r>
            <a:r>
              <a:rPr lang="de-DE" sz="3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8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Aggregation: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Voting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Prediction markets</a:t>
            </a:r>
          </a:p>
        </p:txBody>
      </p:sp>
    </p:spTree>
    <p:extLst>
      <p:ext uri="{BB962C8B-B14F-4D97-AF65-F5344CB8AC3E}">
        <p14:creationId xmlns:p14="http://schemas.microsoft.com/office/powerpoint/2010/main" val="153277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Aggregation: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Sometimes</a:t>
            </a:r>
            <a:r>
              <a:rPr lang="de-DE" sz="3200" dirty="0"/>
              <a:t> </a:t>
            </a:r>
            <a:r>
              <a:rPr lang="de-DE" sz="3200" dirty="0" err="1"/>
              <a:t>aggregation</a:t>
            </a:r>
            <a:r>
              <a:rPr lang="de-DE" sz="3200" dirty="0"/>
              <a:t> </a:t>
            </a:r>
            <a:r>
              <a:rPr lang="de-DE" sz="3200" dirty="0" err="1"/>
              <a:t>collects</a:t>
            </a:r>
            <a:r>
              <a:rPr lang="de-DE" sz="3200" dirty="0"/>
              <a:t> </a:t>
            </a:r>
            <a:r>
              <a:rPr lang="de-DE" sz="3200" dirty="0" err="1"/>
              <a:t>discrete</a:t>
            </a:r>
            <a:r>
              <a:rPr lang="de-DE" sz="3200" dirty="0"/>
              <a:t> </a:t>
            </a:r>
            <a:r>
              <a:rPr lang="de-DE" sz="3200" dirty="0" err="1"/>
              <a:t>facts</a:t>
            </a:r>
            <a:r>
              <a:rPr lang="de-DE" sz="3200" dirty="0"/>
              <a:t> in a </a:t>
            </a:r>
            <a:r>
              <a:rPr lang="de-DE" sz="3200" dirty="0" err="1"/>
              <a:t>knowledge</a:t>
            </a:r>
            <a:r>
              <a:rPr lang="de-DE" sz="3200" dirty="0"/>
              <a:t> </a:t>
            </a:r>
            <a:r>
              <a:rPr lang="de-DE" sz="3200" dirty="0" err="1"/>
              <a:t>base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 </a:t>
            </a:r>
            <a:r>
              <a:rPr lang="de-DE" sz="3200" dirty="0" err="1"/>
              <a:t>contribution</a:t>
            </a:r>
            <a:r>
              <a:rPr lang="de-DE" sz="3200" dirty="0"/>
              <a:t> </a:t>
            </a:r>
            <a:r>
              <a:rPr lang="de-DE" sz="3200" dirty="0" err="1"/>
              <a:t>may</a:t>
            </a:r>
            <a:r>
              <a:rPr lang="de-DE" sz="3200" dirty="0"/>
              <a:t> </a:t>
            </a:r>
          </a:p>
          <a:p>
            <a:pPr lvl="1"/>
            <a:r>
              <a:rPr lang="de-DE" sz="3200" dirty="0" err="1"/>
              <a:t>add</a:t>
            </a:r>
            <a:r>
              <a:rPr lang="de-DE" sz="3200" dirty="0"/>
              <a:t> a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fact</a:t>
            </a:r>
            <a:r>
              <a:rPr lang="de-DE" sz="3200" dirty="0"/>
              <a:t> </a:t>
            </a:r>
          </a:p>
          <a:p>
            <a:pPr lvl="1"/>
            <a:r>
              <a:rPr lang="de-DE" sz="3200" dirty="0" err="1"/>
              <a:t>improve</a:t>
            </a:r>
            <a:r>
              <a:rPr lang="de-DE" sz="3200" dirty="0"/>
              <a:t> </a:t>
            </a:r>
            <a:r>
              <a:rPr lang="de-DE" sz="3200" dirty="0" err="1"/>
              <a:t>quality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correcting</a:t>
            </a:r>
            <a:r>
              <a:rPr lang="de-DE" sz="3200" dirty="0"/>
              <a:t>, </a:t>
            </a:r>
            <a:r>
              <a:rPr lang="de-DE" sz="3200" dirty="0" err="1"/>
              <a:t>refuting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confirming</a:t>
            </a:r>
            <a:r>
              <a:rPr lang="de-DE" sz="3200" dirty="0"/>
              <a:t> </a:t>
            </a:r>
            <a:r>
              <a:rPr lang="de-DE" sz="3200" dirty="0" err="1"/>
              <a:t>existing</a:t>
            </a:r>
            <a:r>
              <a:rPr lang="de-DE" sz="3200" dirty="0"/>
              <a:t> </a:t>
            </a:r>
            <a:r>
              <a:rPr lang="de-DE" sz="3200" dirty="0" err="1"/>
              <a:t>facts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1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395DFF1-27E9-A640-A12C-7C68A613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66" y="0"/>
            <a:ext cx="8695267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38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Aggregation: 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</a:t>
            </a:r>
            <a:r>
              <a:rPr lang="de-DE" sz="3200" dirty="0"/>
              <a:t> human </a:t>
            </a:r>
            <a:r>
              <a:rPr lang="de-DE" sz="3200" dirty="0" err="1"/>
              <a:t>computation</a:t>
            </a:r>
            <a:r>
              <a:rPr lang="de-DE" sz="3200" dirty="0"/>
              <a:t> </a:t>
            </a:r>
            <a:r>
              <a:rPr lang="de-DE" sz="3200" dirty="0" err="1"/>
              <a:t>paradigms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simply</a:t>
            </a:r>
            <a:r>
              <a:rPr lang="de-DE" sz="3200" dirty="0"/>
              <a:t> </a:t>
            </a:r>
            <a:r>
              <a:rPr lang="de-DE" sz="3200" dirty="0" err="1"/>
              <a:t>asking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find </a:t>
            </a:r>
            <a:r>
              <a:rPr lang="de-DE" sz="3200" dirty="0" err="1"/>
              <a:t>something</a:t>
            </a:r>
            <a:r>
              <a:rPr lang="de-DE" sz="3200" dirty="0"/>
              <a:t> in a large </a:t>
            </a:r>
            <a:r>
              <a:rPr lang="de-DE" sz="3200" dirty="0" err="1"/>
              <a:t>number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images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Stardust@home</a:t>
            </a:r>
            <a:r>
              <a:rPr lang="de-DE" sz="3200" dirty="0"/>
              <a:t> </a:t>
            </a:r>
            <a:r>
              <a:rPr lang="de-DE" sz="3200" dirty="0" err="1"/>
              <a:t>project</a:t>
            </a:r>
            <a:r>
              <a:rPr lang="de-DE" sz="3200" dirty="0"/>
              <a:t> -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looked</a:t>
            </a:r>
            <a:r>
              <a:rPr lang="de-DE" sz="3200" dirty="0"/>
              <a:t> </a:t>
            </a:r>
            <a:r>
              <a:rPr lang="de-DE" sz="3200" dirty="0" err="1"/>
              <a:t>through</a:t>
            </a:r>
            <a:r>
              <a:rPr lang="de-DE" sz="3200" dirty="0"/>
              <a:t> </a:t>
            </a:r>
            <a:r>
              <a:rPr lang="de-DE" sz="3200" dirty="0" err="1"/>
              <a:t>images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aerogel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find </a:t>
            </a:r>
            <a:r>
              <a:rPr lang="de-DE" sz="3200" dirty="0" err="1"/>
              <a:t>dust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comet’s</a:t>
            </a:r>
            <a:r>
              <a:rPr lang="de-DE" sz="3200" dirty="0"/>
              <a:t> </a:t>
            </a:r>
            <a:r>
              <a:rPr lang="de-DE" sz="3200" dirty="0" err="1"/>
              <a:t>tail</a:t>
            </a:r>
            <a:r>
              <a:rPr lang="de-DE" sz="3200" dirty="0"/>
              <a:t> </a:t>
            </a:r>
            <a:r>
              <a:rPr lang="de-DE" sz="3200" dirty="0" err="1"/>
              <a:t>gathered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spacecraft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6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2F0F7A6-487D-C043-95B3-60664B06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50" y="0"/>
            <a:ext cx="75225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22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Aggregation: Iterative </a:t>
            </a:r>
            <a:r>
              <a:rPr lang="de-DE" dirty="0" err="1"/>
              <a:t>Refinement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output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shown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next</a:t>
            </a:r>
            <a:r>
              <a:rPr lang="de-DE" sz="3200" dirty="0"/>
              <a:t> </a:t>
            </a:r>
            <a:r>
              <a:rPr lang="de-DE" sz="3200" dirty="0" err="1"/>
              <a:t>person</a:t>
            </a:r>
            <a:r>
              <a:rPr lang="de-DE" sz="3200" dirty="0"/>
              <a:t>,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asked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improve</a:t>
            </a:r>
            <a:r>
              <a:rPr lang="de-DE" sz="3200" dirty="0"/>
              <a:t> upon </a:t>
            </a:r>
            <a:r>
              <a:rPr lang="de-DE" sz="3200" dirty="0" err="1"/>
              <a:t>it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Surowiecki</a:t>
            </a:r>
            <a:r>
              <a:rPr lang="de-DE" sz="3200" dirty="0"/>
              <a:t> </a:t>
            </a:r>
            <a:r>
              <a:rPr lang="de-DE" sz="3200" dirty="0" err="1"/>
              <a:t>say</a:t>
            </a:r>
            <a:r>
              <a:rPr lang="de-DE" sz="3200" dirty="0"/>
              <a:t>? (WWSS?)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7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Human </a:t>
            </a:r>
            <a:r>
              <a:rPr lang="de-DE" dirty="0" err="1"/>
              <a:t>Computation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Quality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Aggregation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Human </a:t>
            </a:r>
            <a:r>
              <a:rPr lang="de-DE" sz="3200" dirty="0" err="1"/>
              <a:t>Skill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Process</a:t>
            </a:r>
            <a:r>
              <a:rPr lang="de-DE" sz="3200" dirty="0"/>
              <a:t>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Task-</a:t>
            </a:r>
            <a:r>
              <a:rPr lang="de-DE" sz="3200" dirty="0" err="1"/>
              <a:t>request</a:t>
            </a:r>
            <a:r>
              <a:rPr lang="de-DE" sz="3200" dirty="0"/>
              <a:t> </a:t>
            </a:r>
            <a:r>
              <a:rPr lang="de-DE" sz="3200" dirty="0" err="1"/>
              <a:t>Cardinality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92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62302-D9B4-804E-9FA6-6A1BBC36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30" y="0"/>
            <a:ext cx="729653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0104F1-2507-924B-B4D9-48D68BF03E12}"/>
              </a:ext>
            </a:extLst>
          </p:cNvPr>
          <p:cNvSpPr/>
          <p:nvPr/>
        </p:nvSpPr>
        <p:spPr>
          <a:xfrm>
            <a:off x="2302329" y="3694176"/>
            <a:ext cx="7576457" cy="1030877"/>
          </a:xfrm>
          <a:prstGeom prst="rect">
            <a:avLst/>
          </a:prstGeom>
          <a:solidFill>
            <a:srgbClr val="F7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78087B-5500-C048-9907-2770440B6BE5}"/>
              </a:ext>
            </a:extLst>
          </p:cNvPr>
          <p:cNvSpPr/>
          <p:nvPr/>
        </p:nvSpPr>
        <p:spPr>
          <a:xfrm>
            <a:off x="2313214" y="4669536"/>
            <a:ext cx="7576457" cy="1030877"/>
          </a:xfrm>
          <a:prstGeom prst="rect">
            <a:avLst/>
          </a:prstGeom>
          <a:solidFill>
            <a:srgbClr val="F7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AE0B03-D4B8-BE4C-9E07-0A92C95AADAF}"/>
              </a:ext>
            </a:extLst>
          </p:cNvPr>
          <p:cNvSpPr/>
          <p:nvPr/>
        </p:nvSpPr>
        <p:spPr>
          <a:xfrm>
            <a:off x="2313213" y="5700413"/>
            <a:ext cx="7576457" cy="1030877"/>
          </a:xfrm>
          <a:prstGeom prst="rect">
            <a:avLst/>
          </a:prstGeom>
          <a:solidFill>
            <a:srgbClr val="F7F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F1AEE0-5FDF-F643-AD40-0533D5FF5F61}"/>
              </a:ext>
            </a:extLst>
          </p:cNvPr>
          <p:cNvSpPr/>
          <p:nvPr/>
        </p:nvSpPr>
        <p:spPr>
          <a:xfrm>
            <a:off x="2054352" y="6486144"/>
            <a:ext cx="10137648" cy="37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62302-D9B4-804E-9FA6-6A1BBC36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30" y="0"/>
            <a:ext cx="7296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5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Wisdom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Crowds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Iterative </a:t>
            </a:r>
            <a:r>
              <a:rPr lang="de-DE" sz="3200" dirty="0" err="1"/>
              <a:t>improvement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 err="1"/>
              <a:t>Genetic</a:t>
            </a:r>
            <a:r>
              <a:rPr lang="de-DE" sz="3200" b="1" dirty="0"/>
              <a:t> </a:t>
            </a:r>
            <a:r>
              <a:rPr lang="de-DE" sz="3200" b="1" dirty="0" err="1"/>
              <a:t>algorithm</a:t>
            </a:r>
            <a:endParaRPr lang="de-DE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/>
              <a:t>None?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/>
              <a:t>Other?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31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Skill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e-DE" sz="3200" dirty="0"/>
              <a:t>“Human </a:t>
            </a:r>
            <a:r>
              <a:rPr lang="de-DE" sz="3200" dirty="0" err="1"/>
              <a:t>Computation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a </a:t>
            </a:r>
            <a:r>
              <a:rPr lang="de-DE" sz="3200" dirty="0" err="1"/>
              <a:t>paradigm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utilizing</a:t>
            </a:r>
            <a:r>
              <a:rPr lang="de-DE" sz="3200" dirty="0"/>
              <a:t> human </a:t>
            </a:r>
            <a:r>
              <a:rPr lang="de-DE" sz="3200" dirty="0" err="1"/>
              <a:t>processing</a:t>
            </a:r>
            <a:r>
              <a:rPr lang="de-DE" sz="3200" dirty="0"/>
              <a:t> power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solve</a:t>
            </a:r>
            <a:r>
              <a:rPr lang="de-DE" sz="3200" dirty="0"/>
              <a:t> </a:t>
            </a:r>
            <a:r>
              <a:rPr lang="de-DE" sz="3200" dirty="0" err="1"/>
              <a:t>problems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computers</a:t>
            </a:r>
            <a:r>
              <a:rPr lang="de-DE" sz="3200" dirty="0"/>
              <a:t> </a:t>
            </a:r>
            <a:r>
              <a:rPr lang="de-DE" sz="3200" dirty="0" err="1"/>
              <a:t>cannot</a:t>
            </a:r>
            <a:r>
              <a:rPr lang="de-DE" sz="3200" dirty="0"/>
              <a:t> </a:t>
            </a:r>
            <a:r>
              <a:rPr lang="de-DE" sz="3200" dirty="0" err="1"/>
              <a:t>yet</a:t>
            </a:r>
            <a:r>
              <a:rPr lang="de-DE" sz="3200" dirty="0"/>
              <a:t> </a:t>
            </a:r>
            <a:r>
              <a:rPr lang="de-DE" sz="3200" dirty="0" err="1"/>
              <a:t>solve</a:t>
            </a:r>
            <a:r>
              <a:rPr lang="de-DE" sz="3200" dirty="0"/>
              <a:t>.“</a:t>
            </a:r>
          </a:p>
          <a:p>
            <a:pPr algn="ctr"/>
            <a:r>
              <a:rPr lang="de-DE" sz="3200" dirty="0"/>
              <a:t>– Luis von Ahn. </a:t>
            </a:r>
            <a:r>
              <a:rPr lang="de-DE" sz="3200" dirty="0" err="1"/>
              <a:t>Doctoral</a:t>
            </a:r>
            <a:r>
              <a:rPr lang="de-DE" sz="3200" dirty="0"/>
              <a:t> Thesis, 2005.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08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Human </a:t>
            </a:r>
            <a:r>
              <a:rPr lang="de-DE" dirty="0" err="1"/>
              <a:t>Skill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What</a:t>
            </a:r>
            <a:r>
              <a:rPr lang="de-DE" sz="3200" dirty="0"/>
              <a:t> human </a:t>
            </a:r>
            <a:r>
              <a:rPr lang="de-DE" sz="3200" dirty="0" err="1"/>
              <a:t>skills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seen</a:t>
            </a:r>
            <a:r>
              <a:rPr lang="de-DE" sz="3200" dirty="0"/>
              <a:t> so </a:t>
            </a:r>
            <a:r>
              <a:rPr lang="de-DE" sz="3200" dirty="0" err="1"/>
              <a:t>far</a:t>
            </a:r>
            <a:r>
              <a:rPr lang="de-DE" sz="3200" dirty="0"/>
              <a:t>?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others</a:t>
            </a:r>
            <a:r>
              <a:rPr lang="de-DE" sz="3200" dirty="0"/>
              <a:t> </a:t>
            </a:r>
            <a:r>
              <a:rPr lang="de-DE" sz="3200" dirty="0" err="1"/>
              <a:t>might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used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human </a:t>
            </a:r>
            <a:r>
              <a:rPr lang="de-DE" sz="3200" dirty="0" err="1"/>
              <a:t>computation</a:t>
            </a:r>
            <a:r>
              <a:rPr lang="de-DE" sz="3200" dirty="0"/>
              <a:t> </a:t>
            </a:r>
            <a:r>
              <a:rPr lang="de-DE" sz="3200" dirty="0" err="1"/>
              <a:t>tasks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67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Three</a:t>
            </a:r>
            <a:r>
              <a:rPr lang="de-DE" sz="3200" dirty="0"/>
              <a:t> </a:t>
            </a:r>
            <a:r>
              <a:rPr lang="de-DE" sz="3200" dirty="0" err="1"/>
              <a:t>roles</a:t>
            </a:r>
            <a:r>
              <a:rPr lang="de-DE" sz="3200" dirty="0"/>
              <a:t> in Human </a:t>
            </a:r>
            <a:r>
              <a:rPr lang="de-DE" sz="3200" dirty="0" err="1"/>
              <a:t>Computation</a:t>
            </a:r>
            <a:r>
              <a:rPr lang="de-DE" sz="3200" dirty="0"/>
              <a:t>: </a:t>
            </a:r>
            <a:r>
              <a:rPr lang="de-DE" sz="3200" dirty="0" err="1"/>
              <a:t>Requester</a:t>
            </a:r>
            <a:r>
              <a:rPr lang="de-DE" sz="3200" dirty="0"/>
              <a:t>, Worker,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 err="1"/>
              <a:t>Requester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end </a:t>
            </a:r>
            <a:r>
              <a:rPr lang="de-DE" sz="3200" dirty="0" err="1"/>
              <a:t>user</a:t>
            </a:r>
            <a:r>
              <a:rPr lang="de-DE" sz="3200" dirty="0"/>
              <a:t>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benefits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computation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/>
              <a:t>Worker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person</a:t>
            </a:r>
            <a:r>
              <a:rPr lang="de-DE" sz="3200" dirty="0"/>
              <a:t> </a:t>
            </a:r>
            <a:r>
              <a:rPr lang="de-DE" sz="3200" dirty="0" err="1"/>
              <a:t>performing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task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b="1" dirty="0"/>
              <a:t>Computer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comes</a:t>
            </a:r>
            <a:r>
              <a:rPr lang="de-DE" sz="3200" dirty="0"/>
              <a:t> </a:t>
            </a:r>
            <a:r>
              <a:rPr lang="de-DE" sz="3200" dirty="0" err="1"/>
              <a:t>into</a:t>
            </a:r>
            <a:r>
              <a:rPr lang="de-DE" sz="3200" dirty="0"/>
              <a:t> </a:t>
            </a:r>
            <a:r>
              <a:rPr lang="de-DE" sz="3200" dirty="0" err="1"/>
              <a:t>play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plays</a:t>
            </a:r>
            <a:r>
              <a:rPr lang="de-DE" sz="3200" dirty="0"/>
              <a:t> a </a:t>
            </a:r>
            <a:r>
              <a:rPr lang="de-DE" sz="3200" dirty="0" err="1"/>
              <a:t>role</a:t>
            </a:r>
            <a:r>
              <a:rPr lang="de-DE" sz="3200" dirty="0"/>
              <a:t> in </a:t>
            </a:r>
            <a:r>
              <a:rPr lang="de-DE" sz="3200" dirty="0" err="1"/>
              <a:t>solving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problem</a:t>
            </a:r>
            <a:r>
              <a:rPr lang="de-DE" sz="3200" dirty="0"/>
              <a:t> (not just </a:t>
            </a:r>
            <a:r>
              <a:rPr lang="de-DE" sz="3200" dirty="0" err="1"/>
              <a:t>aggregating</a:t>
            </a:r>
            <a:r>
              <a:rPr lang="de-DE" sz="3200" dirty="0"/>
              <a:t> </a:t>
            </a:r>
            <a:r>
              <a:rPr lang="de-DE" sz="3200" dirty="0" err="1"/>
              <a:t>results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being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information</a:t>
            </a:r>
            <a:r>
              <a:rPr lang="de-DE" sz="3200" dirty="0"/>
              <a:t> </a:t>
            </a:r>
            <a:r>
              <a:rPr lang="de-DE" sz="3200" dirty="0" err="1"/>
              <a:t>channel</a:t>
            </a:r>
            <a:r>
              <a:rPr lang="de-DE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06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Process</a:t>
            </a:r>
            <a:r>
              <a:rPr lang="de-DE" dirty="0"/>
              <a:t> Order: CWR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Computer ➔ Worker ➔ </a:t>
            </a:r>
            <a:r>
              <a:rPr lang="de-DE" sz="3200" dirty="0" err="1"/>
              <a:t>Requester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reCAPTCHA</a:t>
            </a:r>
            <a:r>
              <a:rPr lang="de-DE" sz="3200" dirty="0"/>
              <a:t>:</a:t>
            </a:r>
          </a:p>
          <a:p>
            <a:pPr lvl="1"/>
            <a:r>
              <a:rPr lang="de-DE" sz="3200" dirty="0"/>
              <a:t>Computer </a:t>
            </a:r>
            <a:r>
              <a:rPr lang="de-DE" sz="3200" dirty="0" err="1"/>
              <a:t>first</a:t>
            </a:r>
            <a:r>
              <a:rPr lang="de-DE" sz="3200" dirty="0"/>
              <a:t> </a:t>
            </a:r>
            <a:r>
              <a:rPr lang="de-DE" sz="3200" dirty="0" err="1"/>
              <a:t>tries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perform</a:t>
            </a:r>
            <a:r>
              <a:rPr lang="de-DE" sz="3200" dirty="0"/>
              <a:t> OCR</a:t>
            </a:r>
          </a:p>
          <a:p>
            <a:pPr lvl="1"/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presented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fails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recognize</a:t>
            </a:r>
            <a:endParaRPr lang="de-DE" sz="3200" dirty="0"/>
          </a:p>
          <a:p>
            <a:pPr lvl="1"/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transcriptions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aggregated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Requester</a:t>
            </a:r>
            <a:r>
              <a:rPr lang="de-DE" sz="3200" dirty="0"/>
              <a:t> (</a:t>
            </a:r>
            <a:r>
              <a:rPr lang="de-DE" sz="3200" dirty="0" err="1"/>
              <a:t>reader</a:t>
            </a:r>
            <a:r>
              <a:rPr lang="de-DE" sz="3200" dirty="0"/>
              <a:t> / </a:t>
            </a:r>
            <a:r>
              <a:rPr lang="de-DE" sz="3200" dirty="0" err="1"/>
              <a:t>library</a:t>
            </a:r>
            <a:r>
              <a:rPr lang="de-DE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6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Process</a:t>
            </a:r>
            <a:r>
              <a:rPr lang="de-DE" dirty="0"/>
              <a:t> Order: WRC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Worker ➔ </a:t>
            </a:r>
            <a:r>
              <a:rPr lang="de-DE" sz="3200" dirty="0" err="1"/>
              <a:t>Requester</a:t>
            </a:r>
            <a:r>
              <a:rPr lang="de-DE" sz="3200" dirty="0"/>
              <a:t> ➔ Computer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 </a:t>
            </a:r>
            <a:r>
              <a:rPr lang="de-DE" sz="3200" dirty="0" err="1"/>
              <a:t>image</a:t>
            </a:r>
            <a:r>
              <a:rPr lang="de-DE" sz="3200" dirty="0"/>
              <a:t> </a:t>
            </a:r>
            <a:r>
              <a:rPr lang="de-DE" sz="3200" dirty="0" err="1"/>
              <a:t>labeling</a:t>
            </a:r>
            <a:r>
              <a:rPr lang="de-DE" sz="3200" dirty="0"/>
              <a:t> </a:t>
            </a:r>
            <a:r>
              <a:rPr lang="de-DE" sz="3200" dirty="0" err="1"/>
              <a:t>games</a:t>
            </a:r>
            <a:r>
              <a:rPr lang="de-DE" sz="3200" dirty="0"/>
              <a:t>:</a:t>
            </a:r>
          </a:p>
          <a:p>
            <a:pPr lvl="1"/>
            <a:r>
              <a:rPr lang="de-DE" sz="3200" dirty="0"/>
              <a:t>Players (</a:t>
            </a:r>
            <a:r>
              <a:rPr lang="de-DE" sz="3200" dirty="0" err="1"/>
              <a:t>workers</a:t>
            </a:r>
            <a:r>
              <a:rPr lang="de-DE" sz="3200" dirty="0"/>
              <a:t>) </a:t>
            </a:r>
            <a:r>
              <a:rPr lang="de-DE" sz="3200" dirty="0" err="1"/>
              <a:t>provide</a:t>
            </a:r>
            <a:r>
              <a:rPr lang="de-DE" sz="3200" dirty="0"/>
              <a:t> </a:t>
            </a:r>
            <a:r>
              <a:rPr lang="de-DE" sz="3200" dirty="0" err="1"/>
              <a:t>labels</a:t>
            </a:r>
            <a:endParaRPr lang="de-DE" sz="3200" dirty="0"/>
          </a:p>
          <a:p>
            <a:pPr lvl="1"/>
            <a:r>
              <a:rPr lang="de-DE" sz="3200" dirty="0"/>
              <a:t>Web </a:t>
            </a:r>
            <a:r>
              <a:rPr lang="de-DE" sz="3200" dirty="0" err="1"/>
              <a:t>users</a:t>
            </a:r>
            <a:r>
              <a:rPr lang="de-DE" sz="3200" dirty="0"/>
              <a:t> (</a:t>
            </a:r>
            <a:r>
              <a:rPr lang="de-DE" sz="3200" dirty="0" err="1"/>
              <a:t>requesters</a:t>
            </a:r>
            <a:r>
              <a:rPr lang="de-DE" sz="3200" dirty="0"/>
              <a:t>) </a:t>
            </a:r>
            <a:r>
              <a:rPr lang="de-DE" sz="3200" dirty="0" err="1"/>
              <a:t>perform</a:t>
            </a:r>
            <a:r>
              <a:rPr lang="de-DE" sz="3200" dirty="0"/>
              <a:t> an </a:t>
            </a:r>
            <a:r>
              <a:rPr lang="de-DE" sz="3200" dirty="0" err="1"/>
              <a:t>image</a:t>
            </a:r>
            <a:r>
              <a:rPr lang="de-DE" sz="3200" dirty="0"/>
              <a:t> </a:t>
            </a:r>
            <a:r>
              <a:rPr lang="de-DE" sz="3200" dirty="0" err="1"/>
              <a:t>search</a:t>
            </a:r>
            <a:endParaRPr lang="de-DE" sz="3200" dirty="0"/>
          </a:p>
          <a:p>
            <a:pPr lvl="1"/>
            <a:r>
              <a:rPr lang="de-DE" sz="3200" dirty="0"/>
              <a:t>Computer </a:t>
            </a:r>
            <a:r>
              <a:rPr lang="de-DE" sz="3200" dirty="0" err="1"/>
              <a:t>searches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database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labels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presents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8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Process</a:t>
            </a:r>
            <a:r>
              <a:rPr lang="de-DE" dirty="0"/>
              <a:t> Order: CWRC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71599"/>
            <a:ext cx="10515600" cy="47707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Computer➔Worker➔Requester➔Computer</a:t>
            </a:r>
            <a:endParaRPr lang="de-DE" sz="3200" dirty="0"/>
          </a:p>
          <a:p>
            <a:pPr lvl="2"/>
            <a:r>
              <a:rPr lang="de-DE" sz="3200" dirty="0" err="1"/>
              <a:t>Cyc</a:t>
            </a:r>
            <a:r>
              <a:rPr lang="de-DE" sz="3200" dirty="0"/>
              <a:t> </a:t>
            </a:r>
            <a:r>
              <a:rPr lang="de-DE" sz="3200" dirty="0" err="1"/>
              <a:t>system</a:t>
            </a:r>
            <a:r>
              <a:rPr lang="de-DE" sz="3200" dirty="0"/>
              <a:t> </a:t>
            </a:r>
            <a:r>
              <a:rPr lang="de-DE" sz="3200" dirty="0" err="1"/>
              <a:t>has</a:t>
            </a:r>
            <a:r>
              <a:rPr lang="de-DE" sz="3200" dirty="0"/>
              <a:t> </a:t>
            </a:r>
            <a:r>
              <a:rPr lang="de-DE" sz="3200" dirty="0" err="1"/>
              <a:t>inferred</a:t>
            </a:r>
            <a:r>
              <a:rPr lang="de-DE" sz="3200" dirty="0"/>
              <a:t> a </a:t>
            </a:r>
            <a:r>
              <a:rPr lang="de-DE" sz="3200" dirty="0" err="1"/>
              <a:t>lot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facts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analyzing</a:t>
            </a:r>
            <a:r>
              <a:rPr lang="de-DE" sz="3200" dirty="0"/>
              <a:t> </a:t>
            </a:r>
            <a:r>
              <a:rPr lang="de-DE" sz="3200" dirty="0" err="1"/>
              <a:t>text</a:t>
            </a:r>
            <a:endParaRPr lang="de-DE" sz="3200" dirty="0"/>
          </a:p>
          <a:p>
            <a:pPr lvl="2"/>
            <a:r>
              <a:rPr lang="de-DE" sz="3200" dirty="0"/>
              <a:t>Sends </a:t>
            </a:r>
            <a:r>
              <a:rPr lang="de-DE" sz="3200" dirty="0" err="1"/>
              <a:t>its</a:t>
            </a:r>
            <a:r>
              <a:rPr lang="de-DE" sz="3200" dirty="0"/>
              <a:t> </a:t>
            </a:r>
            <a:r>
              <a:rPr lang="de-DE" sz="3200" dirty="0" err="1"/>
              <a:t>guesses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FACTory</a:t>
            </a:r>
            <a:r>
              <a:rPr lang="de-DE" sz="3200" dirty="0"/>
              <a:t> </a:t>
            </a:r>
            <a:r>
              <a:rPr lang="de-DE" sz="3200" dirty="0" err="1"/>
              <a:t>where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confirm</a:t>
            </a:r>
            <a:r>
              <a:rPr lang="de-DE" sz="3200" dirty="0"/>
              <a:t>/</a:t>
            </a:r>
            <a:r>
              <a:rPr lang="de-DE" sz="3200" dirty="0" err="1"/>
              <a:t>correct</a:t>
            </a:r>
            <a:r>
              <a:rPr lang="de-DE" sz="3200" dirty="0"/>
              <a:t> </a:t>
            </a:r>
            <a:r>
              <a:rPr lang="de-DE" sz="3200" dirty="0" err="1"/>
              <a:t>facts</a:t>
            </a:r>
            <a:endParaRPr lang="de-DE" sz="3200" dirty="0"/>
          </a:p>
          <a:p>
            <a:pPr lvl="2"/>
            <a:r>
              <a:rPr lang="de-DE" sz="3200" dirty="0" err="1"/>
              <a:t>When</a:t>
            </a:r>
            <a:r>
              <a:rPr lang="de-DE" sz="3200" dirty="0"/>
              <a:t> a </a:t>
            </a:r>
            <a:r>
              <a:rPr lang="de-DE" sz="3200" dirty="0" err="1"/>
              <a:t>user</a:t>
            </a:r>
            <a:r>
              <a:rPr lang="de-DE" sz="3200" dirty="0"/>
              <a:t> (</a:t>
            </a:r>
            <a:r>
              <a:rPr lang="de-DE" sz="3200" dirty="0" err="1"/>
              <a:t>requester</a:t>
            </a:r>
            <a:r>
              <a:rPr lang="de-DE" sz="3200" dirty="0"/>
              <a:t>) </a:t>
            </a:r>
            <a:r>
              <a:rPr lang="de-DE" sz="3200" dirty="0" err="1"/>
              <a:t>queries</a:t>
            </a:r>
            <a:r>
              <a:rPr lang="de-DE" sz="3200" dirty="0"/>
              <a:t> </a:t>
            </a:r>
            <a:r>
              <a:rPr lang="de-DE" sz="3200" dirty="0" err="1"/>
              <a:t>Cyc</a:t>
            </a:r>
            <a:endParaRPr lang="de-DE" sz="3200" dirty="0"/>
          </a:p>
          <a:p>
            <a:pPr lvl="2"/>
            <a:r>
              <a:rPr lang="de-DE" sz="3200" dirty="0"/>
              <a:t>The </a:t>
            </a:r>
            <a:r>
              <a:rPr lang="de-DE" sz="3200" dirty="0" err="1"/>
              <a:t>Cyc</a:t>
            </a:r>
            <a:r>
              <a:rPr lang="de-DE" sz="3200" dirty="0"/>
              <a:t> </a:t>
            </a:r>
            <a:r>
              <a:rPr lang="de-DE" sz="3200" dirty="0" err="1"/>
              <a:t>system</a:t>
            </a:r>
            <a:r>
              <a:rPr lang="de-DE" sz="3200" dirty="0"/>
              <a:t> </a:t>
            </a:r>
            <a:r>
              <a:rPr lang="de-DE" sz="3200" dirty="0" err="1"/>
              <a:t>performs</a:t>
            </a:r>
            <a:r>
              <a:rPr lang="de-DE" sz="3200" dirty="0"/>
              <a:t> AI </a:t>
            </a:r>
            <a:r>
              <a:rPr lang="de-DE" sz="3200" dirty="0" err="1"/>
              <a:t>inference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33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Order: RW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Requester</a:t>
            </a:r>
            <a:r>
              <a:rPr lang="de-DE" sz="3200" dirty="0"/>
              <a:t> ➔ Worker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</a:t>
            </a:r>
            <a:r>
              <a:rPr lang="de-DE" sz="3200" dirty="0"/>
              <a:t> </a:t>
            </a:r>
            <a:r>
              <a:rPr lang="de-DE" sz="3200" dirty="0" err="1"/>
              <a:t>tasks</a:t>
            </a:r>
            <a:r>
              <a:rPr lang="de-DE" sz="3200" dirty="0"/>
              <a:t> </a:t>
            </a:r>
            <a:r>
              <a:rPr lang="de-DE" sz="3200" dirty="0" err="1"/>
              <a:t>require</a:t>
            </a:r>
            <a:r>
              <a:rPr lang="de-DE" sz="3200" dirty="0"/>
              <a:t> </a:t>
            </a:r>
            <a:r>
              <a:rPr lang="de-DE" sz="3200" dirty="0" err="1"/>
              <a:t>no</a:t>
            </a:r>
            <a:r>
              <a:rPr lang="de-DE" sz="3200" dirty="0"/>
              <a:t> (non-human) </a:t>
            </a:r>
            <a:r>
              <a:rPr lang="de-DE" sz="3200" dirty="0" err="1"/>
              <a:t>computation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Audio </a:t>
            </a:r>
            <a:r>
              <a:rPr lang="de-DE" sz="3200" dirty="0" err="1"/>
              <a:t>transcription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text</a:t>
            </a:r>
            <a:r>
              <a:rPr lang="de-DE" sz="3200" dirty="0"/>
              <a:t> </a:t>
            </a:r>
            <a:r>
              <a:rPr lang="de-DE" sz="3200" dirty="0" err="1"/>
              <a:t>dictation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small</a:t>
            </a:r>
            <a:r>
              <a:rPr lang="de-DE" sz="3200" dirty="0"/>
              <a:t> </a:t>
            </a:r>
            <a:r>
              <a:rPr lang="de-DE" sz="3200" dirty="0" err="1"/>
              <a:t>jobs</a:t>
            </a:r>
            <a:r>
              <a:rPr lang="de-DE" sz="3200" dirty="0"/>
              <a:t>, </a:t>
            </a:r>
            <a:r>
              <a:rPr lang="de-DE" sz="3200" dirty="0" err="1"/>
              <a:t>might</a:t>
            </a:r>
            <a:r>
              <a:rPr lang="de-DE" sz="3200" dirty="0"/>
              <a:t> not </a:t>
            </a:r>
            <a:r>
              <a:rPr lang="de-DE" sz="3200" dirty="0" err="1"/>
              <a:t>need</a:t>
            </a:r>
            <a:r>
              <a:rPr lang="de-DE" sz="3200" dirty="0"/>
              <a:t> </a:t>
            </a:r>
            <a:r>
              <a:rPr lang="de-DE" sz="3200" dirty="0" err="1"/>
              <a:t>any</a:t>
            </a:r>
            <a:r>
              <a:rPr lang="de-DE" sz="3200" dirty="0"/>
              <a:t> </a:t>
            </a:r>
            <a:r>
              <a:rPr lang="de-DE" sz="3200" dirty="0" err="1"/>
              <a:t>sophisticated</a:t>
            </a:r>
            <a:r>
              <a:rPr lang="de-DE" sz="3200" dirty="0"/>
              <a:t> computer-</a:t>
            </a:r>
            <a:r>
              <a:rPr lang="de-DE" sz="3200" dirty="0" err="1"/>
              <a:t>mediated</a:t>
            </a:r>
            <a:r>
              <a:rPr lang="de-DE" sz="3200" dirty="0"/>
              <a:t> QC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0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motivate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participate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Even </a:t>
            </a:r>
            <a:r>
              <a:rPr lang="de-DE" sz="3200" dirty="0" err="1"/>
              <a:t>with</a:t>
            </a:r>
            <a:r>
              <a:rPr lang="de-DE" sz="3200" dirty="0"/>
              <a:t> a </a:t>
            </a:r>
            <a:r>
              <a:rPr lang="de-DE" sz="3200" dirty="0" err="1"/>
              <a:t>low</a:t>
            </a:r>
            <a:r>
              <a:rPr lang="de-DE" sz="3200" dirty="0"/>
              <a:t> </a:t>
            </a:r>
            <a:r>
              <a:rPr lang="de-DE" sz="3200" dirty="0" err="1"/>
              <a:t>barrier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entry</a:t>
            </a:r>
            <a:r>
              <a:rPr lang="de-DE" sz="3200" dirty="0"/>
              <a:t> (</a:t>
            </a:r>
            <a:r>
              <a:rPr lang="de-DE" sz="3200" dirty="0" err="1"/>
              <a:t>anyone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an </a:t>
            </a:r>
            <a:r>
              <a:rPr lang="de-DE" sz="3200" dirty="0" err="1"/>
              <a:t>computer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contribute</a:t>
            </a:r>
            <a:r>
              <a:rPr lang="de-DE" sz="3200" dirty="0"/>
              <a:t>) </a:t>
            </a:r>
            <a:r>
              <a:rPr lang="de-DE" sz="3200" dirty="0" err="1"/>
              <a:t>we</a:t>
            </a:r>
            <a:r>
              <a:rPr lang="de-DE" sz="3200" dirty="0"/>
              <a:t> still </a:t>
            </a:r>
            <a:r>
              <a:rPr lang="de-DE" sz="3200" dirty="0" err="1"/>
              <a:t>need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make</a:t>
            </a:r>
            <a:r>
              <a:rPr lang="de-DE" sz="3200" dirty="0"/>
              <a:t> a </a:t>
            </a:r>
            <a:r>
              <a:rPr lang="de-DE" sz="3200" dirty="0" err="1"/>
              <a:t>case</a:t>
            </a:r>
            <a:r>
              <a:rPr lang="de-DE" sz="3200" dirty="0"/>
              <a:t> </a:t>
            </a:r>
            <a:r>
              <a:rPr lang="de-DE" sz="3200" b="1" dirty="0" err="1"/>
              <a:t>why</a:t>
            </a:r>
            <a:r>
              <a:rPr lang="de-DE" sz="3200" b="1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contribute</a:t>
            </a:r>
            <a:r>
              <a:rPr lang="de-DE" sz="3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68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Task-Request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a </a:t>
            </a:r>
            <a:r>
              <a:rPr lang="de-DE" sz="3200" dirty="0" err="1"/>
              <a:t>service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powered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human </a:t>
            </a:r>
            <a:r>
              <a:rPr lang="de-DE" sz="3200" dirty="0" err="1"/>
              <a:t>computation</a:t>
            </a:r>
            <a:r>
              <a:rPr lang="de-DE" sz="3200" dirty="0"/>
              <a:t>, </a:t>
            </a:r>
            <a:r>
              <a:rPr lang="de-DE" sz="3200" dirty="0" err="1"/>
              <a:t>many</a:t>
            </a:r>
            <a:r>
              <a:rPr lang="de-DE" sz="3200" dirty="0"/>
              <a:t> human </a:t>
            </a:r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may</a:t>
            </a:r>
            <a:r>
              <a:rPr lang="de-DE" sz="3200" dirty="0"/>
              <a:t> </a:t>
            </a:r>
            <a:r>
              <a:rPr lang="de-DE" sz="3200" dirty="0" err="1"/>
              <a:t>produce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result</a:t>
            </a:r>
            <a:r>
              <a:rPr lang="de-DE" sz="32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Sometimes</a:t>
            </a:r>
            <a:r>
              <a:rPr lang="de-DE" sz="3200" dirty="0"/>
              <a:t>, just </a:t>
            </a:r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a </a:t>
            </a:r>
            <a:r>
              <a:rPr lang="de-DE" sz="3200" dirty="0" err="1"/>
              <a:t>few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may</a:t>
            </a:r>
            <a:r>
              <a:rPr lang="de-DE" sz="3200" dirty="0"/>
              <a:t> </a:t>
            </a:r>
            <a:r>
              <a:rPr lang="de-DE" sz="3200" dirty="0" err="1"/>
              <a:t>suffice</a:t>
            </a:r>
            <a:r>
              <a:rPr lang="de-DE" sz="3200" dirty="0"/>
              <a:t>. The </a:t>
            </a:r>
            <a:r>
              <a:rPr lang="de-DE" sz="3200" dirty="0" err="1"/>
              <a:t>structure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problem</a:t>
            </a:r>
            <a:r>
              <a:rPr lang="de-DE" sz="3200" dirty="0"/>
              <a:t> </a:t>
            </a:r>
            <a:r>
              <a:rPr lang="de-DE" sz="3200" dirty="0" err="1"/>
              <a:t>dictates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cardinality</a:t>
            </a:r>
            <a:r>
              <a:rPr lang="de-DE" sz="3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42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Task-Request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One-to-one</a:t>
            </a:r>
            <a:r>
              <a:rPr lang="de-DE" sz="3200" dirty="0"/>
              <a:t>: </a:t>
            </a:r>
            <a:r>
              <a:rPr lang="de-DE" sz="3200" dirty="0" err="1"/>
              <a:t>ChaCha</a:t>
            </a:r>
            <a:r>
              <a:rPr lang="de-DE" sz="3200" dirty="0"/>
              <a:t> </a:t>
            </a:r>
            <a:r>
              <a:rPr lang="de-DE" sz="3200" dirty="0" err="1"/>
              <a:t>question</a:t>
            </a:r>
            <a:r>
              <a:rPr lang="de-DE" sz="3200" dirty="0"/>
              <a:t> </a:t>
            </a:r>
            <a:r>
              <a:rPr lang="de-DE" sz="3200" dirty="0" err="1"/>
              <a:t>answering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Many-to-many</a:t>
            </a:r>
            <a:r>
              <a:rPr lang="de-DE" sz="3200" dirty="0"/>
              <a:t>: Image </a:t>
            </a:r>
            <a:r>
              <a:rPr lang="de-DE" sz="3200" dirty="0" err="1"/>
              <a:t>labeling</a:t>
            </a:r>
            <a:r>
              <a:rPr lang="de-DE" sz="3200" dirty="0"/>
              <a:t> / </a:t>
            </a:r>
            <a:r>
              <a:rPr lang="de-DE" sz="3200" dirty="0" err="1"/>
              <a:t>search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Many-to-one</a:t>
            </a:r>
            <a:r>
              <a:rPr lang="de-DE" sz="3200" dirty="0"/>
              <a:t>: Search </a:t>
            </a:r>
            <a:r>
              <a:rPr lang="de-DE" sz="3200" dirty="0" err="1"/>
              <a:t>for</a:t>
            </a:r>
            <a:r>
              <a:rPr lang="de-DE" sz="3200" dirty="0"/>
              <a:t> Jim Gray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Few-to-one</a:t>
            </a:r>
            <a:r>
              <a:rPr lang="de-DE" sz="3200" dirty="0"/>
              <a:t>: </a:t>
            </a:r>
            <a:r>
              <a:rPr lang="de-DE" sz="3200" dirty="0" err="1"/>
              <a:t>VizWiz</a:t>
            </a:r>
            <a:r>
              <a:rPr lang="de-DE" sz="3200" dirty="0"/>
              <a:t> </a:t>
            </a:r>
            <a:r>
              <a:rPr lang="de-DE" sz="3200" dirty="0" err="1"/>
              <a:t>has</a:t>
            </a:r>
            <a:r>
              <a:rPr lang="de-DE" sz="3200" dirty="0"/>
              <a:t> a </a:t>
            </a:r>
            <a:r>
              <a:rPr lang="de-DE" sz="3200" dirty="0" err="1"/>
              <a:t>few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respond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blind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query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32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Opportunities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Growth in </a:t>
            </a:r>
            <a:r>
              <a:rPr lang="de-DE" dirty="0" err="1"/>
              <a:t>HComp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Dimensions</a:t>
            </a:r>
            <a:r>
              <a:rPr lang="de-DE" sz="3200" dirty="0"/>
              <a:t>: Motivation, Quality Control, Aggregation, Human </a:t>
            </a:r>
            <a:r>
              <a:rPr lang="de-DE" sz="3200" dirty="0" err="1"/>
              <a:t>Skill</a:t>
            </a:r>
            <a:r>
              <a:rPr lang="de-DE" sz="3200" dirty="0"/>
              <a:t>, </a:t>
            </a:r>
            <a:r>
              <a:rPr lang="de-DE" sz="3200" dirty="0" err="1"/>
              <a:t>Process</a:t>
            </a:r>
            <a:r>
              <a:rPr lang="de-DE" sz="3200" dirty="0"/>
              <a:t> Order, Task-Request </a:t>
            </a:r>
            <a:r>
              <a:rPr lang="de-DE" sz="3200" dirty="0" err="1"/>
              <a:t>Cardinality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Consider</a:t>
            </a:r>
            <a:r>
              <a:rPr lang="de-DE" sz="3200" dirty="0"/>
              <a:t>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pairings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dimensions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Invent</a:t>
            </a:r>
            <a:r>
              <a:rPr lang="de-DE" sz="3200" dirty="0"/>
              <a:t>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values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dimensions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Classify</a:t>
            </a:r>
            <a:r>
              <a:rPr lang="de-DE" sz="3200" dirty="0"/>
              <a:t> </a:t>
            </a:r>
            <a:r>
              <a:rPr lang="de-DE" sz="3200" dirty="0" err="1"/>
              <a:t>new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consider</a:t>
            </a:r>
            <a:r>
              <a:rPr lang="de-DE" sz="3200" dirty="0"/>
              <a:t> </a:t>
            </a:r>
            <a:r>
              <a:rPr lang="de-DE" sz="3200" dirty="0" err="1"/>
              <a:t>variations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9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Motivation: Pay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Easiest</a:t>
            </a:r>
            <a:r>
              <a:rPr lang="de-DE" sz="3200" dirty="0"/>
              <a:t> </a:t>
            </a:r>
            <a:r>
              <a:rPr lang="de-DE" sz="3200" dirty="0" err="1"/>
              <a:t>way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recruit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r>
              <a:rPr lang="de-DE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Downside</a:t>
            </a:r>
            <a:r>
              <a:rPr lang="de-DE" sz="3200" dirty="0"/>
              <a:t>: </a:t>
            </a:r>
            <a:r>
              <a:rPr lang="de-DE" sz="3200" dirty="0" err="1"/>
              <a:t>provides</a:t>
            </a:r>
            <a:r>
              <a:rPr lang="de-DE" sz="3200" dirty="0"/>
              <a:t> </a:t>
            </a:r>
            <a:r>
              <a:rPr lang="de-DE" sz="3200" dirty="0" err="1"/>
              <a:t>incentive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cheat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Problem </a:t>
            </a:r>
            <a:r>
              <a:rPr lang="de-DE" sz="3200" dirty="0" err="1"/>
              <a:t>might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exacerbated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crowd</a:t>
            </a:r>
            <a:r>
              <a:rPr lang="de-DE" sz="3200" dirty="0"/>
              <a:t> </a:t>
            </a:r>
            <a:r>
              <a:rPr lang="de-DE" sz="3200" dirty="0" err="1"/>
              <a:t>workers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anonymous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MTurk</a:t>
            </a:r>
            <a:r>
              <a:rPr lang="de-DE" sz="3200" dirty="0"/>
              <a:t> </a:t>
            </a:r>
            <a:r>
              <a:rPr lang="de-DE" sz="3200" dirty="0" err="1"/>
              <a:t>uses</a:t>
            </a:r>
            <a:r>
              <a:rPr lang="de-DE" sz="3200" dirty="0"/>
              <a:t> </a:t>
            </a:r>
            <a:r>
              <a:rPr lang="de-DE" sz="3200" dirty="0" err="1"/>
              <a:t>micropayments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Online </a:t>
            </a:r>
            <a:r>
              <a:rPr lang="de-DE" sz="3200" dirty="0" err="1"/>
              <a:t>temping</a:t>
            </a:r>
            <a:r>
              <a:rPr lang="de-DE" sz="3200" dirty="0"/>
              <a:t> </a:t>
            </a:r>
            <a:r>
              <a:rPr lang="de-DE" sz="3200" dirty="0" err="1"/>
              <a:t>services</a:t>
            </a:r>
            <a:r>
              <a:rPr lang="de-DE" sz="3200" dirty="0"/>
              <a:t> </a:t>
            </a:r>
            <a:r>
              <a:rPr lang="de-DE" sz="3200" dirty="0" err="1"/>
              <a:t>provide</a:t>
            </a:r>
            <a:r>
              <a:rPr lang="de-DE" sz="3200" dirty="0"/>
              <a:t> </a:t>
            </a:r>
            <a:r>
              <a:rPr lang="de-DE" sz="3200" dirty="0" err="1"/>
              <a:t>higher</a:t>
            </a:r>
            <a:r>
              <a:rPr lang="de-DE" sz="3200" dirty="0"/>
              <a:t> </a:t>
            </a:r>
            <a:r>
              <a:rPr lang="de-DE" sz="3200" dirty="0" err="1"/>
              <a:t>wages</a:t>
            </a:r>
            <a:r>
              <a:rPr lang="de-DE" sz="3200" dirty="0"/>
              <a:t>: </a:t>
            </a:r>
            <a:r>
              <a:rPr lang="de-DE" sz="3200" dirty="0" err="1"/>
              <a:t>LiveOps</a:t>
            </a:r>
            <a:r>
              <a:rPr lang="de-DE" sz="3200" dirty="0"/>
              <a:t>, </a:t>
            </a:r>
            <a:r>
              <a:rPr lang="de-DE" sz="3200" dirty="0" err="1"/>
              <a:t>ODesk</a:t>
            </a:r>
            <a:r>
              <a:rPr lang="de-DE" sz="3200" dirty="0"/>
              <a:t>, </a:t>
            </a:r>
            <a:r>
              <a:rPr lang="de-DE" sz="3200" dirty="0" err="1"/>
              <a:t>etc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CrowdFlower</a:t>
            </a:r>
            <a:r>
              <a:rPr lang="de-DE" sz="3200" dirty="0"/>
              <a:t> </a:t>
            </a:r>
            <a:r>
              <a:rPr lang="de-DE" sz="3200" dirty="0" err="1"/>
              <a:t>tried</a:t>
            </a:r>
            <a:r>
              <a:rPr lang="de-DE" sz="3200" dirty="0"/>
              <a:t> non-</a:t>
            </a:r>
            <a:r>
              <a:rPr lang="de-DE" sz="3200" dirty="0" err="1"/>
              <a:t>monetary</a:t>
            </a:r>
            <a:r>
              <a:rPr lang="de-DE" sz="3200" dirty="0"/>
              <a:t> </a:t>
            </a:r>
            <a:r>
              <a:rPr lang="de-DE" sz="3200" dirty="0" err="1"/>
              <a:t>payments</a:t>
            </a:r>
            <a:r>
              <a:rPr lang="de-DE" sz="3200" dirty="0"/>
              <a:t> (</a:t>
            </a:r>
            <a:r>
              <a:rPr lang="de-DE" sz="3200" dirty="0" err="1"/>
              <a:t>virtual</a:t>
            </a:r>
            <a:r>
              <a:rPr lang="de-DE" sz="3200" dirty="0"/>
              <a:t> </a:t>
            </a:r>
            <a:r>
              <a:rPr lang="de-DE" sz="3200" dirty="0" err="1"/>
              <a:t>goods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currencies</a:t>
            </a:r>
            <a:r>
              <a:rPr lang="de-DE" sz="3200" dirty="0"/>
              <a:t>, </a:t>
            </a:r>
            <a:r>
              <a:rPr lang="de-DE" sz="3200" dirty="0" err="1"/>
              <a:t>SwagBucks</a:t>
            </a:r>
            <a:r>
              <a:rPr lang="de-DE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29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Motivation: </a:t>
            </a:r>
            <a:r>
              <a:rPr lang="de-DE" dirty="0" err="1"/>
              <a:t>Altruism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People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do </a:t>
            </a:r>
            <a:r>
              <a:rPr lang="de-DE" sz="3200" dirty="0" err="1"/>
              <a:t>good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Jim Gray </a:t>
            </a:r>
            <a:r>
              <a:rPr lang="de-DE" sz="3200" dirty="0" err="1"/>
              <a:t>went</a:t>
            </a:r>
            <a:r>
              <a:rPr lang="de-DE" sz="3200" dirty="0"/>
              <a:t> </a:t>
            </a:r>
            <a:r>
              <a:rPr lang="de-DE" sz="3200" dirty="0" err="1"/>
              <a:t>missing</a:t>
            </a:r>
            <a:r>
              <a:rPr lang="de-DE" sz="3200" dirty="0"/>
              <a:t>, </a:t>
            </a:r>
            <a:r>
              <a:rPr lang="de-DE" sz="3200" dirty="0" err="1"/>
              <a:t>volunteers</a:t>
            </a:r>
            <a:r>
              <a:rPr lang="de-DE" sz="3200" dirty="0"/>
              <a:t> </a:t>
            </a:r>
            <a:r>
              <a:rPr lang="de-DE" sz="3200" dirty="0" err="1"/>
              <a:t>searched</a:t>
            </a:r>
            <a:r>
              <a:rPr lang="de-DE" sz="3200" dirty="0"/>
              <a:t> 500k </a:t>
            </a:r>
            <a:r>
              <a:rPr lang="de-DE" sz="3200" dirty="0" err="1"/>
              <a:t>satellite</a:t>
            </a:r>
            <a:r>
              <a:rPr lang="de-DE" sz="3200" dirty="0"/>
              <a:t> </a:t>
            </a:r>
            <a:r>
              <a:rPr lang="de-DE" sz="3200" dirty="0" err="1"/>
              <a:t>images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After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Haitian</a:t>
            </a:r>
            <a:r>
              <a:rPr lang="de-DE" sz="3200" dirty="0"/>
              <a:t> </a:t>
            </a:r>
            <a:r>
              <a:rPr lang="de-DE" sz="3200" dirty="0" err="1"/>
              <a:t>earthquake</a:t>
            </a:r>
            <a:r>
              <a:rPr lang="de-DE" sz="3200" dirty="0"/>
              <a:t>, </a:t>
            </a:r>
            <a:r>
              <a:rPr lang="de-DE" sz="3200" dirty="0" err="1"/>
              <a:t>diaspora</a:t>
            </a:r>
            <a:r>
              <a:rPr lang="de-DE" sz="3200" dirty="0"/>
              <a:t> </a:t>
            </a:r>
            <a:r>
              <a:rPr lang="de-DE" sz="3200" dirty="0" err="1"/>
              <a:t>translated</a:t>
            </a:r>
            <a:r>
              <a:rPr lang="de-DE" sz="3200" dirty="0"/>
              <a:t> 1000 </a:t>
            </a:r>
            <a:r>
              <a:rPr lang="de-DE" sz="3200" dirty="0" err="1"/>
              <a:t>messages</a:t>
            </a:r>
            <a:r>
              <a:rPr lang="de-DE" sz="3200" dirty="0"/>
              <a:t> per </a:t>
            </a:r>
            <a:r>
              <a:rPr lang="de-DE" sz="3200" dirty="0" err="1"/>
              <a:t>day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3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FE2B5D8-6051-034E-80A0-46BFE6C9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1"/>
            <a:ext cx="12317014" cy="6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940F452-23B4-3846-87C5-23DB1773F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16140"/>
              </p:ext>
            </p:extLst>
          </p:nvPr>
        </p:nvGraphicFramePr>
        <p:xfrm>
          <a:off x="0" y="279400"/>
          <a:ext cx="12192000" cy="5892800"/>
        </p:xfrm>
        <a:graphic>
          <a:graphicData uri="http://schemas.openxmlformats.org/drawingml/2006/table">
            <a:tbl>
              <a:tblPr/>
              <a:tblGrid>
                <a:gridCol w="6077839">
                  <a:extLst>
                    <a:ext uri="{9D8B030D-6E8A-4147-A177-3AD203B41FA5}">
                      <a16:colId xmlns:a16="http://schemas.microsoft.com/office/drawing/2014/main" val="614324558"/>
                    </a:ext>
                  </a:extLst>
                </a:gridCol>
                <a:gridCol w="6114161">
                  <a:extLst>
                    <a:ext uri="{9D8B030D-6E8A-4147-A177-3AD203B41FA5}">
                      <a16:colId xmlns:a16="http://schemas.microsoft.com/office/drawing/2014/main" val="1497347981"/>
                    </a:ext>
                  </a:extLst>
                </a:gridCol>
              </a:tblGrid>
              <a:tr h="1057210">
                <a:tc>
                  <a:txBody>
                    <a:bodyPr/>
                    <a:lstStyle/>
                    <a:p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Eske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lekol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kolej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marie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anne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kraze?mesi</a:t>
                      </a:r>
                      <a:endParaRPr lang="de-DE" sz="2500" dirty="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Was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College Marie Anne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school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destroyed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?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Thank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you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 </a:t>
                      </a:r>
                      <a:endParaRPr lang="de-DE" sz="2500" dirty="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813802"/>
                  </a:ext>
                </a:extLst>
              </a:tr>
              <a:tr h="1112370">
                <a:tc>
                  <a:txBody>
                    <a:bodyPr/>
                    <a:lstStyle/>
                    <a:p>
                      <a:r>
                        <a:rPr lang="de-DE" sz="25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Nou pa ka anpeche moustik yo mo`de nou paske yo anpil.</a:t>
                      </a:r>
                      <a:endParaRPr lang="de-DE" sz="250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can’t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prevent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mosquitoes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from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biting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because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there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are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so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many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500" dirty="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880575"/>
                  </a:ext>
                </a:extLst>
              </a:tr>
              <a:tr h="1360584">
                <a:tc>
                  <a:txBody>
                    <a:bodyPr/>
                    <a:lstStyle/>
                    <a:p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tanpri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ke`m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ap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kase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mwen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pa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ka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pran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nouvel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manmanm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500" dirty="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5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Please heart is breaking because I have no news of my mother.</a:t>
                      </a:r>
                      <a:endParaRPr lang="de-DE" sz="250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08573"/>
                  </a:ext>
                </a:extLst>
              </a:tr>
              <a:tr h="2362636">
                <a:tc>
                  <a:txBody>
                    <a:bodyPr/>
                    <a:lstStyle/>
                    <a:p>
                      <a:r>
                        <a:rPr lang="de-DE" sz="25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4636:OpitalMedesensanFwontie`delmas19lafe`men. Opital sen lwi gonzag nan delma 33 pran an chaj gratwit- man tout moun ki malad ou blese</a:t>
                      </a:r>
                      <a:endParaRPr lang="de-DE" sz="250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4636: The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Doctors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without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Borders Hospital in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Delmas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19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closed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 The Saint Louis Gonzaga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hospital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in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Delmas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33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is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taking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in sick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wounded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people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for</a:t>
                      </a:r>
                      <a:r>
                        <a:rPr lang="de-DE" sz="25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5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free</a:t>
                      </a:r>
                      <a:endParaRPr lang="de-DE" sz="2500" dirty="0">
                        <a:effectLst/>
                      </a:endParaRPr>
                    </a:p>
                  </a:txBody>
                  <a:tcPr marL="29917" marR="29917" marT="29917" marB="2991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580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7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</TotalTime>
  <Words>1877</Words>
  <Application>Microsoft Macintosh PowerPoint</Application>
  <PresentationFormat>Widescreen</PresentationFormat>
  <Paragraphs>198</Paragraphs>
  <Slides>52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Helvetica Neue Light</vt:lpstr>
      <vt:lpstr>Open Sans</vt:lpstr>
      <vt:lpstr>Open Sans SemiBold</vt:lpstr>
      <vt:lpstr>Office Theme</vt:lpstr>
      <vt:lpstr>An Analytic Framework for  Human Computation</vt:lpstr>
      <vt:lpstr>PowerPoint Presentation</vt:lpstr>
      <vt:lpstr>PowerPoint Presentation</vt:lpstr>
      <vt:lpstr>Classification System for Human Computation</vt:lpstr>
      <vt:lpstr>Motivation</vt:lpstr>
      <vt:lpstr>Motivation: Pay</vt:lpstr>
      <vt:lpstr>Motivation: Altruism</vt:lpstr>
      <vt:lpstr>PowerPoint Presentation</vt:lpstr>
      <vt:lpstr>PowerPoint Presentation</vt:lpstr>
      <vt:lpstr>Motivation: Reputation</vt:lpstr>
      <vt:lpstr>PowerPoint Presentation</vt:lpstr>
      <vt:lpstr>Motivation: Enjoyment</vt:lpstr>
      <vt:lpstr>PowerPoint Presentation</vt:lpstr>
      <vt:lpstr>PowerPoint Presentation</vt:lpstr>
      <vt:lpstr>PowerPoint Presentation</vt:lpstr>
      <vt:lpstr>Motivation: Implicit Work</vt:lpstr>
      <vt:lpstr>PowerPoint Presentation</vt:lpstr>
      <vt:lpstr>PowerPoint Presentation</vt:lpstr>
      <vt:lpstr>PowerPoint Presentation</vt:lpstr>
      <vt:lpstr>Motivation</vt:lpstr>
      <vt:lpstr>Quality Control</vt:lpstr>
      <vt:lpstr>Quality Control: Reputation Check</vt:lpstr>
      <vt:lpstr>QC: Agreement and Redundancy</vt:lpstr>
      <vt:lpstr>QC: Gold Standard</vt:lpstr>
      <vt:lpstr>QC: Second-pass review</vt:lpstr>
      <vt:lpstr>PowerPoint Presentation</vt:lpstr>
      <vt:lpstr>QC: Defensive task design</vt:lpstr>
      <vt:lpstr>QC: Statistical models</vt:lpstr>
      <vt:lpstr>QC: Economic incentives</vt:lpstr>
      <vt:lpstr>PowerPoint Presentation</vt:lpstr>
      <vt:lpstr>Quality Control</vt:lpstr>
      <vt:lpstr>Aggregation</vt:lpstr>
      <vt:lpstr>Aggregation: Statistical Data Processing</vt:lpstr>
      <vt:lpstr>Aggregation: Collection</vt:lpstr>
      <vt:lpstr>Aggregation: Collection</vt:lpstr>
      <vt:lpstr>PowerPoint Presentation</vt:lpstr>
      <vt:lpstr>Aggregation: Search</vt:lpstr>
      <vt:lpstr>PowerPoint Presentation</vt:lpstr>
      <vt:lpstr>Aggregation: Iterative Refinement</vt:lpstr>
      <vt:lpstr>PowerPoint Presentation</vt:lpstr>
      <vt:lpstr>PowerPoint Presentation</vt:lpstr>
      <vt:lpstr>Aggregation</vt:lpstr>
      <vt:lpstr>Human Skill</vt:lpstr>
      <vt:lpstr>Human Skill</vt:lpstr>
      <vt:lpstr>Process order</vt:lpstr>
      <vt:lpstr>Process Order: CWR</vt:lpstr>
      <vt:lpstr>Process Order: WRC</vt:lpstr>
      <vt:lpstr>Process Order: CWRC</vt:lpstr>
      <vt:lpstr>Process Order: RW</vt:lpstr>
      <vt:lpstr>Task-Request Cardinality </vt:lpstr>
      <vt:lpstr>Task-Request Cardinality </vt:lpstr>
      <vt:lpstr>Opportunities for Growth in HComp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Analytic Framework for  Human Computation</dc:title>
  <dc:creator>Callison-Burch, Christopher</dc:creator>
  <cp:lastModifiedBy>Callison-Burch, Christopher</cp:lastModifiedBy>
  <cp:revision>11</cp:revision>
  <dcterms:created xsi:type="dcterms:W3CDTF">2021-02-09T14:45:11Z</dcterms:created>
  <dcterms:modified xsi:type="dcterms:W3CDTF">2021-02-09T19:32:00Z</dcterms:modified>
</cp:coreProperties>
</file>